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9.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2.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5.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6.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28" r:id="rId3"/>
    <p:sldMasterId id="2147483762" r:id="rId4"/>
    <p:sldMasterId id="2147483796" r:id="rId5"/>
    <p:sldMasterId id="2147483830" r:id="rId6"/>
    <p:sldMasterId id="2147483864" r:id="rId7"/>
    <p:sldMasterId id="2147483898" r:id="rId8"/>
    <p:sldMasterId id="2147483932" r:id="rId9"/>
    <p:sldMasterId id="2147483966" r:id="rId10"/>
    <p:sldMasterId id="2147484000" r:id="rId11"/>
    <p:sldMasterId id="2147484034" r:id="rId12"/>
    <p:sldMasterId id="2147484065" r:id="rId13"/>
    <p:sldMasterId id="2147484090" r:id="rId14"/>
    <p:sldMasterId id="2147484124" r:id="rId15"/>
    <p:sldMasterId id="2147484158" r:id="rId16"/>
    <p:sldMasterId id="2147484192" r:id="rId17"/>
  </p:sldMasterIdLst>
  <p:notesMasterIdLst>
    <p:notesMasterId r:id="rId83"/>
  </p:notesMasterIdLst>
  <p:sldIdLst>
    <p:sldId id="259" r:id="rId18"/>
    <p:sldId id="282" r:id="rId19"/>
    <p:sldId id="432" r:id="rId20"/>
    <p:sldId id="369" r:id="rId21"/>
    <p:sldId id="431" r:id="rId22"/>
    <p:sldId id="433" r:id="rId23"/>
    <p:sldId id="434" r:id="rId24"/>
    <p:sldId id="435" r:id="rId25"/>
    <p:sldId id="438" r:id="rId26"/>
    <p:sldId id="383" r:id="rId27"/>
    <p:sldId id="436" r:id="rId28"/>
    <p:sldId id="410" r:id="rId29"/>
    <p:sldId id="411" r:id="rId30"/>
    <p:sldId id="427" r:id="rId31"/>
    <p:sldId id="428" r:id="rId32"/>
    <p:sldId id="409" r:id="rId33"/>
    <p:sldId id="437" r:id="rId34"/>
    <p:sldId id="408" r:id="rId35"/>
    <p:sldId id="294" r:id="rId36"/>
    <p:sldId id="370" r:id="rId37"/>
    <p:sldId id="288" r:id="rId38"/>
    <p:sldId id="371" r:id="rId39"/>
    <p:sldId id="372" r:id="rId40"/>
    <p:sldId id="373" r:id="rId41"/>
    <p:sldId id="381" r:id="rId42"/>
    <p:sldId id="380" r:id="rId43"/>
    <p:sldId id="417" r:id="rId44"/>
    <p:sldId id="418" r:id="rId45"/>
    <p:sldId id="420" r:id="rId46"/>
    <p:sldId id="421" r:id="rId47"/>
    <p:sldId id="422" r:id="rId48"/>
    <p:sldId id="423" r:id="rId49"/>
    <p:sldId id="425" r:id="rId50"/>
    <p:sldId id="424" r:id="rId51"/>
    <p:sldId id="426" r:id="rId52"/>
    <p:sldId id="379" r:id="rId53"/>
    <p:sldId id="382" r:id="rId54"/>
    <p:sldId id="384" r:id="rId55"/>
    <p:sldId id="385" r:id="rId56"/>
    <p:sldId id="386" r:id="rId57"/>
    <p:sldId id="393" r:id="rId58"/>
    <p:sldId id="397" r:id="rId59"/>
    <p:sldId id="387" r:id="rId60"/>
    <p:sldId id="388" r:id="rId61"/>
    <p:sldId id="389" r:id="rId62"/>
    <p:sldId id="391" r:id="rId63"/>
    <p:sldId id="400" r:id="rId64"/>
    <p:sldId id="401" r:id="rId65"/>
    <p:sldId id="402" r:id="rId66"/>
    <p:sldId id="395" r:id="rId67"/>
    <p:sldId id="392" r:id="rId68"/>
    <p:sldId id="403" r:id="rId69"/>
    <p:sldId id="404" r:id="rId70"/>
    <p:sldId id="405" r:id="rId71"/>
    <p:sldId id="406" r:id="rId72"/>
    <p:sldId id="429" r:id="rId73"/>
    <p:sldId id="407" r:id="rId74"/>
    <p:sldId id="412" r:id="rId75"/>
    <p:sldId id="413" r:id="rId76"/>
    <p:sldId id="414" r:id="rId77"/>
    <p:sldId id="415" r:id="rId78"/>
    <p:sldId id="416" r:id="rId79"/>
    <p:sldId id="366" r:id="rId80"/>
    <p:sldId id="367" r:id="rId81"/>
    <p:sldId id="36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troLabs 2017" id="{C13B8DA9-70EA-415A-B3E9-0AE58B5068AD}">
          <p14:sldIdLst>
            <p14:sldId id="259"/>
            <p14:sldId id="282"/>
            <p14:sldId id="432"/>
            <p14:sldId id="369"/>
            <p14:sldId id="431"/>
            <p14:sldId id="433"/>
            <p14:sldId id="434"/>
            <p14:sldId id="435"/>
            <p14:sldId id="438"/>
            <p14:sldId id="383"/>
            <p14:sldId id="436"/>
            <p14:sldId id="410"/>
            <p14:sldId id="411"/>
            <p14:sldId id="427"/>
            <p14:sldId id="428"/>
            <p14:sldId id="409"/>
            <p14:sldId id="437"/>
            <p14:sldId id="408"/>
            <p14:sldId id="294"/>
            <p14:sldId id="370"/>
            <p14:sldId id="288"/>
            <p14:sldId id="371"/>
            <p14:sldId id="372"/>
            <p14:sldId id="373"/>
            <p14:sldId id="381"/>
            <p14:sldId id="380"/>
            <p14:sldId id="417"/>
            <p14:sldId id="418"/>
            <p14:sldId id="420"/>
            <p14:sldId id="421"/>
            <p14:sldId id="422"/>
            <p14:sldId id="423"/>
            <p14:sldId id="425"/>
            <p14:sldId id="424"/>
            <p14:sldId id="426"/>
            <p14:sldId id="379"/>
            <p14:sldId id="382"/>
            <p14:sldId id="384"/>
            <p14:sldId id="385"/>
            <p14:sldId id="386"/>
            <p14:sldId id="393"/>
            <p14:sldId id="397"/>
            <p14:sldId id="387"/>
            <p14:sldId id="388"/>
            <p14:sldId id="389"/>
            <p14:sldId id="391"/>
            <p14:sldId id="400"/>
            <p14:sldId id="401"/>
            <p14:sldId id="402"/>
            <p14:sldId id="395"/>
            <p14:sldId id="392"/>
            <p14:sldId id="403"/>
            <p14:sldId id="404"/>
            <p14:sldId id="405"/>
            <p14:sldId id="406"/>
            <p14:sldId id="429"/>
            <p14:sldId id="407"/>
            <p14:sldId id="412"/>
            <p14:sldId id="413"/>
            <p14:sldId id="414"/>
            <p14:sldId id="415"/>
            <p14:sldId id="416"/>
            <p14:sldId id="366"/>
            <p14:sldId id="367"/>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FB"/>
    <a:srgbClr val="CED2E3"/>
    <a:srgbClr val="929EBF"/>
    <a:srgbClr val="7F8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125" autoAdjust="0"/>
  </p:normalViewPr>
  <p:slideViewPr>
    <p:cSldViewPr snapToGrid="0">
      <p:cViewPr varScale="1">
        <p:scale>
          <a:sx n="73" d="100"/>
          <a:sy n="73" d="100"/>
        </p:scale>
        <p:origin x="970" y="41"/>
      </p:cViewPr>
      <p:guideLst/>
    </p:cSldViewPr>
  </p:slideViewPr>
  <p:outlineViewPr>
    <p:cViewPr>
      <p:scale>
        <a:sx n="33" d="100"/>
        <a:sy n="33" d="100"/>
      </p:scale>
      <p:origin x="0" y="-449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57404-EEED-43AE-B0B1-5B095D68051C}" type="datetimeFigureOut">
              <a:rPr lang="en-US" smtClean="0"/>
              <a:t>10/27/2017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B296A-AFD5-4CDC-8AC5-26ECC7B211FE}" type="slidenum">
              <a:rPr lang="en-US" smtClean="0"/>
              <a:t>‹#›</a:t>
            </a:fld>
            <a:endParaRPr lang="en-US" dirty="0"/>
          </a:p>
        </p:txBody>
      </p:sp>
    </p:spTree>
    <p:extLst>
      <p:ext uri="{BB962C8B-B14F-4D97-AF65-F5344CB8AC3E}">
        <p14:creationId xmlns:p14="http://schemas.microsoft.com/office/powerpoint/2010/main" val="324653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9268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Struggles: </a:t>
            </a:r>
          </a:p>
          <a:p>
            <a:endParaRPr lang="en-US" dirty="0" smtClean="0"/>
          </a:p>
          <a:p>
            <a:r>
              <a:rPr lang="en-US" dirty="0" smtClean="0"/>
              <a:t>What</a:t>
            </a:r>
            <a:r>
              <a:rPr lang="en-US" baseline="0" dirty="0" smtClean="0"/>
              <a:t> did you do when there was </a:t>
            </a:r>
            <a:r>
              <a:rPr lang="en-US" baseline="0" smtClean="0"/>
              <a:t>an issue?</a:t>
            </a:r>
            <a:endParaRPr lang="en-US" smtClean="0"/>
          </a:p>
        </p:txBody>
      </p:sp>
      <p:sp>
        <p:nvSpPr>
          <p:cNvPr id="4" name="Slide Number Placeholder 3"/>
          <p:cNvSpPr>
            <a:spLocks noGrp="1"/>
          </p:cNvSpPr>
          <p:nvPr>
            <p:ph type="sldNum" sz="quarter" idx="10"/>
          </p:nvPr>
        </p:nvSpPr>
        <p:spPr/>
        <p:txBody>
          <a:bodyPr/>
          <a:lstStyle/>
          <a:p>
            <a:fld id="{8A5B296A-AFD5-4CDC-8AC5-26ECC7B211FE}" type="slidenum">
              <a:rPr lang="en-US" smtClean="0"/>
              <a:t>6</a:t>
            </a:fld>
            <a:endParaRPr lang="en-US" dirty="0"/>
          </a:p>
        </p:txBody>
      </p:sp>
    </p:spTree>
    <p:extLst>
      <p:ext uri="{BB962C8B-B14F-4D97-AF65-F5344CB8AC3E}">
        <p14:creationId xmlns:p14="http://schemas.microsoft.com/office/powerpoint/2010/main" val="369610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Trello – Kanban</a:t>
            </a:r>
          </a:p>
          <a:p>
            <a:r>
              <a:rPr lang="en-US" dirty="0" smtClean="0"/>
              <a:t>National / Global teams are key users of these tools</a:t>
            </a:r>
          </a:p>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7</a:t>
            </a:fld>
            <a:endParaRPr lang="en-US" dirty="0"/>
          </a:p>
        </p:txBody>
      </p:sp>
    </p:spTree>
    <p:extLst>
      <p:ext uri="{BB962C8B-B14F-4D97-AF65-F5344CB8AC3E}">
        <p14:creationId xmlns:p14="http://schemas.microsoft.com/office/powerpoint/2010/main" val="21525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22</a:t>
            </a:fld>
            <a:endParaRPr lang="en-US" dirty="0"/>
          </a:p>
        </p:txBody>
      </p:sp>
    </p:spTree>
    <p:extLst>
      <p:ext uri="{BB962C8B-B14F-4D97-AF65-F5344CB8AC3E}">
        <p14:creationId xmlns:p14="http://schemas.microsoft.com/office/powerpoint/2010/main" val="410230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--global </a:t>
            </a:r>
            <a:r>
              <a:rPr lang="en-US" sz="1200" kern="1200" dirty="0" err="1" smtClean="0">
                <a:solidFill>
                  <a:schemeClr val="tx1"/>
                </a:solidFill>
                <a:effectLst/>
                <a:latin typeface="+mn-lt"/>
                <a:ea typeface="+mn-ea"/>
                <a:cs typeface="+mn-cs"/>
              </a:rPr>
              <a:t>user.email</a:t>
            </a:r>
            <a:r>
              <a:rPr lang="en-US" sz="1200" kern="1200" dirty="0" smtClean="0">
                <a:solidFill>
                  <a:schemeClr val="tx1"/>
                </a:solidFill>
                <a:effectLst/>
                <a:latin typeface="+mn-lt"/>
                <a:ea typeface="+mn-ea"/>
                <a:cs typeface="+mn-cs"/>
              </a:rPr>
              <a:t> "puppetmaster@emc.com"</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--global user.name "Puppet Master"</a:t>
            </a:r>
          </a:p>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45</a:t>
            </a:fld>
            <a:endParaRPr lang="en-US" dirty="0"/>
          </a:p>
        </p:txBody>
      </p:sp>
    </p:spTree>
    <p:extLst>
      <p:ext uri="{BB962C8B-B14F-4D97-AF65-F5344CB8AC3E}">
        <p14:creationId xmlns:p14="http://schemas.microsoft.com/office/powerpoint/2010/main" val="121094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52</a:t>
            </a:fld>
            <a:endParaRPr lang="en-US" dirty="0"/>
          </a:p>
        </p:txBody>
      </p:sp>
    </p:spTree>
    <p:extLst>
      <p:ext uri="{BB962C8B-B14F-4D97-AF65-F5344CB8AC3E}">
        <p14:creationId xmlns:p14="http://schemas.microsoft.com/office/powerpoint/2010/main" val="107266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53</a:t>
            </a:fld>
            <a:endParaRPr lang="en-US" dirty="0"/>
          </a:p>
        </p:txBody>
      </p:sp>
    </p:spTree>
    <p:extLst>
      <p:ext uri="{BB962C8B-B14F-4D97-AF65-F5344CB8AC3E}">
        <p14:creationId xmlns:p14="http://schemas.microsoft.com/office/powerpoint/2010/main" val="24033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57</a:t>
            </a:fld>
            <a:endParaRPr lang="en-US" dirty="0"/>
          </a:p>
        </p:txBody>
      </p:sp>
    </p:spTree>
    <p:extLst>
      <p:ext uri="{BB962C8B-B14F-4D97-AF65-F5344CB8AC3E}">
        <p14:creationId xmlns:p14="http://schemas.microsoft.com/office/powerpoint/2010/main" val="3297832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612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0033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3555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708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0088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849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5944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605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2838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99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960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926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908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78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733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8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5402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497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467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2853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4562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1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8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4078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86654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16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40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32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0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2353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897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4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53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565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1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176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0009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50727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7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09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564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542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57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9237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3247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3252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31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0725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6937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4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599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518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3274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41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77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674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7763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65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7621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0945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020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57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978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749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183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47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20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64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978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84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657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178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181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54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5103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2423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9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2201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878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8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8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4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23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93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90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67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762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4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8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7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89289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98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1789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218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3186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981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30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9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2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538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769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31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66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324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178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6503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3412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0589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200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945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1914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871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7144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519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85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73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330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812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487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997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543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545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05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18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05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7900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224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1549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765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381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450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139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31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86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607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45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817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25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997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262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31179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931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445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468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0608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4706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947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8219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87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39045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246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854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369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80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8508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1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62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40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2726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72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75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6638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2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4210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24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98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3728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332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4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876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731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105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22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46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9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358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6550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44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93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2828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483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193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6426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991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786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02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553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8008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730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97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09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17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35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78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30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890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17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41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847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731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77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547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334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24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65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05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032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647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0085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7153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529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7748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697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08354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544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652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85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351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6497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4876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8059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30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59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0496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80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3281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475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4600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473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959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3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515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6466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2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0250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746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43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302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776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151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6752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3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8205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2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88681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920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45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99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9757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0718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2857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882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40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5059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523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543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331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894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9200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40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0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61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275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64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962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771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6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25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9949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754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6217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677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07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475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3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295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262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02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922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551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6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375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0140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507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498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7678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2"/>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tx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179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552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430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3485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8791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7910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930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0222" y="356940"/>
            <a:ext cx="5713705"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0222"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812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rgbClr val="000000"/>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8"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395937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5730240" cy="1115859"/>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7880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8297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62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804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57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2377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0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9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935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454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367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069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6201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ck bkgd white title and sub">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65757" y="352839"/>
            <a:ext cx="10607040" cy="609334"/>
          </a:xfrm>
          <a:prstGeom prst="rect">
            <a:avLst/>
          </a:prstGeom>
        </p:spPr>
        <p:txBody>
          <a:bodyPr lIns="0" rIns="0">
            <a:sp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3" name="Text Placeholder 12"/>
          <p:cNvSpPr>
            <a:spLocks noGrp="1"/>
          </p:cNvSpPr>
          <p:nvPr>
            <p:ph type="subTitle" idx="11" hasCustomPrompt="1"/>
          </p:nvPr>
        </p:nvSpPr>
        <p:spPr>
          <a:xfrm>
            <a:off x="355600" y="1080912"/>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887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w="12700" cmpd="sng">
            <a:noFill/>
          </a:ln>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pic>
        <p:nvPicPr>
          <p:cNvPr id="3" name="Picture 2"/>
          <p:cNvPicPr>
            <a:picLocks noChangeAspect="1"/>
          </p:cNvPicPr>
          <p:nvPr userDrawn="1"/>
        </p:nvPicPr>
        <p:blipFill rotWithShape="1">
          <a:blip r:embed="rId2" cstate="screen">
            <a:alphaModFix amt="60000"/>
            <a:duotone>
              <a:schemeClr val="bg2">
                <a:shade val="45000"/>
                <a:satMod val="135000"/>
              </a:schemeClr>
              <a:prstClr val="white"/>
            </a:duotone>
            <a:extLst>
              <a:ext uri="{28A0092B-C50C-407E-A947-70E740481C1C}">
                <a14:useLocalDpi xmlns:a14="http://schemas.microsoft.com/office/drawing/2010/main" val="0"/>
              </a:ext>
            </a:extLst>
          </a:blip>
          <a:srcRect t="7783" b="7783"/>
          <a:stretch/>
        </p:blipFill>
        <p:spPr>
          <a:xfrm>
            <a:off x="0" y="0"/>
            <a:ext cx="12183533" cy="6858000"/>
          </a:xfrm>
          <a:prstGeom prst="rect">
            <a:avLst/>
          </a:prstGeom>
        </p:spPr>
      </p:pic>
      <p:sp>
        <p:nvSpPr>
          <p:cNvPr id="4" name="Title 1"/>
          <p:cNvSpPr>
            <a:spLocks noGrp="1"/>
          </p:cNvSpPr>
          <p:nvPr>
            <p:ph type="title" hasCustomPrompt="1"/>
          </p:nvPr>
        </p:nvSpPr>
        <p:spPr>
          <a:xfrm>
            <a:off x="365759" y="362517"/>
            <a:ext cx="10607040" cy="630103"/>
          </a:xfrm>
          <a:prstGeom prst="rect">
            <a:avLst/>
          </a:prstGeom>
        </p:spPr>
        <p:txBody>
          <a:bodyPr lIns="0" rIns="0"/>
          <a:lstStyle>
            <a:lvl1pPr>
              <a:defRPr>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1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8206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8030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60" y="1703926"/>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4921" indent="-226446">
              <a:lnSpc>
                <a:spcPct val="100000"/>
              </a:lnSpc>
              <a:spcBef>
                <a:spcPts val="400"/>
              </a:spcBef>
              <a:spcAft>
                <a:spcPts val="0"/>
              </a:spcAft>
              <a:buClr>
                <a:srgbClr val="808080"/>
              </a:buClr>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851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505884" y="304800"/>
            <a:ext cx="11277600" cy="609600"/>
          </a:xfrm>
          <a:prstGeom prst="rect">
            <a:avLst/>
          </a:prstGeom>
        </p:spPr>
        <p:txBody>
          <a:bodyPr lIns="0" tIns="0" rIns="0" bIns="0" anchor="t" anchorCtr="0"/>
          <a:lstStyle>
            <a:lvl1pPr algn="l">
              <a:lnSpc>
                <a:spcPct val="90000"/>
              </a:lnSpc>
              <a:defRPr sz="4267">
                <a:solidFill>
                  <a:schemeClr val="tx2"/>
                </a:solidFill>
                <a:latin typeface="Architects Daughter" pitchFamily="2" charset="0"/>
              </a:defRPr>
            </a:lvl1pPr>
          </a:lstStyle>
          <a:p>
            <a:r>
              <a:rPr lang="en-US" dirty="0"/>
              <a:t>Click to edit Master title style</a:t>
            </a:r>
          </a:p>
        </p:txBody>
      </p:sp>
      <p:sp>
        <p:nvSpPr>
          <p:cNvPr id="5" name="Content Placeholder 4"/>
          <p:cNvSpPr>
            <a:spLocks noGrp="1"/>
          </p:cNvSpPr>
          <p:nvPr>
            <p:ph sz="quarter" idx="10"/>
          </p:nvPr>
        </p:nvSpPr>
        <p:spPr>
          <a:xfrm>
            <a:off x="505884" y="1320800"/>
            <a:ext cx="11277600" cy="4572000"/>
          </a:xfrm>
          <a:prstGeom prst="rect">
            <a:avLst/>
          </a:prstGeom>
        </p:spPr>
        <p:txBody>
          <a:bodyPr vert="horz" lIns="0" tIns="0" rIns="0" bIns="0"/>
          <a:lstStyle>
            <a:lvl1pPr marL="304752" indent="-304752">
              <a:spcBef>
                <a:spcPts val="1600"/>
              </a:spcBef>
              <a:buClr>
                <a:schemeClr val="tx2"/>
              </a:buClr>
              <a:defRPr sz="3200">
                <a:solidFill>
                  <a:schemeClr val="bg2"/>
                </a:solidFill>
              </a:defRPr>
            </a:lvl1pPr>
            <a:lvl2pPr>
              <a:spcBef>
                <a:spcPts val="400"/>
              </a:spcBef>
              <a:buClr>
                <a:schemeClr val="tx2"/>
              </a:buClr>
              <a:defRPr sz="2667">
                <a:solidFill>
                  <a:schemeClr val="bg2"/>
                </a:solidFill>
              </a:defRPr>
            </a:lvl2pPr>
            <a:lvl3pPr marL="1445468" indent="-226452">
              <a:spcBef>
                <a:spcPts val="400"/>
              </a:spcBef>
              <a:buClr>
                <a:schemeClr val="tx2"/>
              </a:buClr>
              <a:defRPr sz="2133">
                <a:solidFill>
                  <a:schemeClr val="bg2"/>
                </a:solidFill>
              </a:defRPr>
            </a:lvl3pPr>
            <a:lvl4pPr marL="1906831" indent="-224334">
              <a:spcBef>
                <a:spcPts val="400"/>
              </a:spcBef>
              <a:buClr>
                <a:schemeClr val="tx2"/>
              </a:buClr>
              <a:defRPr sz="1600">
                <a:solidFill>
                  <a:schemeClr val="bg2"/>
                </a:solidFill>
              </a:defRPr>
            </a:lvl4pPr>
            <a:lvl5pPr marL="2359732" indent="-226452">
              <a:spcBef>
                <a:spcPts val="400"/>
              </a:spcBef>
              <a:buClr>
                <a:schemeClr val="tx2"/>
              </a:buClr>
              <a:buFont typeface="Arial"/>
              <a:buChar cha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3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2" name="Picture 1" descr="Dell EMC Forum main graphic ppt siz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Forum mockup sized for ppt.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13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28504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21243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Divider_Image 1">
    <p:spTree>
      <p:nvGrpSpPr>
        <p:cNvPr id="1" name=""/>
        <p:cNvGrpSpPr/>
        <p:nvPr/>
      </p:nvGrpSpPr>
      <p:grpSpPr>
        <a:xfrm>
          <a:off x="0" y="0"/>
          <a:ext cx="0" cy="0"/>
          <a:chOff x="0" y="0"/>
          <a:chExt cx="0" cy="0"/>
        </a:xfrm>
      </p:grpSpPr>
      <p:pic>
        <p:nvPicPr>
          <p:cNvPr id="2" name="Picture 1"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365761" y="529183"/>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4" name="Picture 3" descr="Forum cover no text.jpg"/>
          <p:cNvPicPr>
            <a:picLocks noChangeAspect="1"/>
          </p:cNvPicPr>
          <p:nvPr userDrawn="1"/>
        </p:nvPicPr>
        <p:blipFill rotWithShape="1">
          <a:blip r:embed="rId3" cstate="print">
            <a:extLst>
              <a:ext uri="{28A0092B-C50C-407E-A947-70E740481C1C}">
                <a14:useLocalDpi xmlns:a14="http://schemas.microsoft.com/office/drawing/2010/main" val="0"/>
              </a:ext>
            </a:extLst>
          </a:blip>
          <a:srcRect t="6880" b="8193"/>
          <a:stretch/>
        </p:blipFill>
        <p:spPr>
          <a:xfrm>
            <a:off x="0" y="0"/>
            <a:ext cx="12192000" cy="68580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208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246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8252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243839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359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3931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488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9042" y="356940"/>
            <a:ext cx="5713705"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5760"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3178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tx2"/>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87863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5730240" cy="1124677"/>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0570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055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33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2755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4470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
        <p:nvSpPr>
          <p:cNvPr id="6" name="Text Placeholder 12"/>
          <p:cNvSpPr>
            <a:spLocks noGrp="1"/>
          </p:cNvSpPr>
          <p:nvPr>
            <p:ph type="subTitle" idx="11" hasCustomPrompt="1"/>
          </p:nvPr>
        </p:nvSpPr>
        <p:spPr>
          <a:xfrm>
            <a:off x="397762" y="1023214"/>
            <a:ext cx="10572751" cy="417689"/>
          </a:xfrm>
          <a:prstGeom prst="rect">
            <a:avLst/>
          </a:prstGeom>
        </p:spPr>
        <p:txBody>
          <a:bodyPr lIns="0" tIns="45719" rIns="0" bIns="45719" anchor="t" anchorCtr="0"/>
          <a:lstStyle>
            <a:lvl1pPr marL="304784" indent="-30478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6625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Content with subhea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018108"/>
            <a:ext cx="10607040" cy="318456"/>
          </a:xfrm>
          <a:prstGeom prst="rect">
            <a:avLst/>
          </a:prstGeom>
        </p:spPr>
        <p:txBody>
          <a:bodyPr lIns="0" tIns="0" rIns="0" bIns="0"/>
          <a:lstStyle>
            <a:lvl1pPr marL="0" indent="0">
              <a:buNone/>
              <a:defRPr b="1">
                <a:solidFill>
                  <a:srgbClr val="007DB8"/>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365759" y="353696"/>
            <a:ext cx="10607040" cy="634377"/>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649066" y="6427716"/>
            <a:ext cx="1275588" cy="219456"/>
          </a:xfrm>
          <a:prstGeom prst="rect">
            <a:avLst/>
          </a:prstGeom>
        </p:spPr>
      </p:pic>
    </p:spTree>
    <p:extLst>
      <p:ext uri="{BB962C8B-B14F-4D97-AF65-F5344CB8AC3E}">
        <p14:creationId xmlns:p14="http://schemas.microsoft.com/office/powerpoint/2010/main" val="233438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28605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89" y="304800"/>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
        <p:nvSpPr>
          <p:cNvPr id="5" name="Content Placeholder 4"/>
          <p:cNvSpPr>
            <a:spLocks noGrp="1"/>
          </p:cNvSpPr>
          <p:nvPr>
            <p:ph sz="quarter" idx="10"/>
          </p:nvPr>
        </p:nvSpPr>
        <p:spPr>
          <a:xfrm>
            <a:off x="508000" y="1320800"/>
            <a:ext cx="11277600" cy="4572000"/>
          </a:xfrm>
          <a:prstGeom prst="rect">
            <a:avLst/>
          </a:prstGeom>
        </p:spPr>
        <p:txBody>
          <a:bodyPr vert="horz" lIns="0" tIns="0" rIns="0" bIns="0"/>
          <a:lstStyle>
            <a:lvl1pPr marL="304792" indent="-304792">
              <a:spcBef>
                <a:spcPts val="1600"/>
              </a:spcBef>
              <a:buClr>
                <a:schemeClr val="tx1"/>
              </a:buClr>
              <a:defRPr sz="3200">
                <a:solidFill>
                  <a:srgbClr val="717073"/>
                </a:solidFill>
              </a:defRPr>
            </a:lvl1pPr>
            <a:lvl2pPr>
              <a:spcBef>
                <a:spcPts val="400"/>
              </a:spcBef>
              <a:buClr>
                <a:schemeClr val="tx1"/>
              </a:buClr>
              <a:defRPr sz="2667">
                <a:solidFill>
                  <a:srgbClr val="717073"/>
                </a:solidFill>
              </a:defRPr>
            </a:lvl2pPr>
            <a:lvl3pPr marL="1445648" indent="-226478">
              <a:spcBef>
                <a:spcPts val="400"/>
              </a:spcBef>
              <a:buClr>
                <a:schemeClr val="tx1"/>
              </a:buClr>
              <a:defRPr sz="2133">
                <a:solidFill>
                  <a:srgbClr val="717073"/>
                </a:solidFill>
              </a:defRPr>
            </a:lvl3pPr>
            <a:lvl4pPr marL="1907070" indent="-224361">
              <a:spcBef>
                <a:spcPts val="400"/>
              </a:spcBef>
              <a:buClr>
                <a:schemeClr val="tx1"/>
              </a:buClr>
              <a:defRPr sz="1600">
                <a:solidFill>
                  <a:srgbClr val="717073"/>
                </a:solidFill>
              </a:defRPr>
            </a:lvl4pPr>
            <a:lvl5pPr marL="2360025" indent="-226478">
              <a:spcBef>
                <a:spcPts val="400"/>
              </a:spcBef>
              <a:buClr>
                <a:schemeClr val="tx1"/>
              </a:buClr>
              <a:buFont typeface="Arial"/>
              <a:buChar char="•"/>
              <a:defRPr sz="1467">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63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8320" y="304801"/>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1523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4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5175"/>
            <a:ext cx="10972800" cy="646759"/>
          </a:xfrm>
          <a:prstGeom prst="rect">
            <a:avLst/>
          </a:prstGeom>
        </p:spPr>
        <p:txBody>
          <a:bodyPr lIns="68580" tIns="34290" rIns="68580" bIns="34290"/>
          <a:lstStyle/>
          <a:p>
            <a:r>
              <a:rPr lang="en-US" dirty="0"/>
              <a:t>Click To Edit Master Title Style</a:t>
            </a:r>
          </a:p>
        </p:txBody>
      </p:sp>
    </p:spTree>
    <p:extLst>
      <p:ext uri="{BB962C8B-B14F-4D97-AF65-F5344CB8AC3E}">
        <p14:creationId xmlns:p14="http://schemas.microsoft.com/office/powerpoint/2010/main" val="20475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4"/>
          <p:cNvSpPr>
            <a:spLocks noGrp="1"/>
          </p:cNvSpPr>
          <p:nvPr>
            <p:ph sz="quarter" idx="11"/>
          </p:nvPr>
        </p:nvSpPr>
        <p:spPr>
          <a:xfrm>
            <a:off x="6400800"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505884" y="304800"/>
            <a:ext cx="11277600" cy="6096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a:t>CLICK TO EDIT MASTER TITLE STYLE</a:t>
            </a:r>
          </a:p>
        </p:txBody>
      </p:sp>
    </p:spTree>
    <p:extLst>
      <p:ext uri="{BB962C8B-B14F-4D97-AF65-F5344CB8AC3E}">
        <p14:creationId xmlns:p14="http://schemas.microsoft.com/office/powerpoint/2010/main" val="116121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Header no body cop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951" y="357721"/>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4247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809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0171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496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572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48648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3154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054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509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8733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735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54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471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08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16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710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916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267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25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42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661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038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0145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9729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8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6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6166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221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1615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759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4827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6870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73961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5350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687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62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47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974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432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82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927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257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231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69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1823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690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7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570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68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097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355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4212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7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1471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4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61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275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82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378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49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8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201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845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9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7395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947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791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3580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636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021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93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500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7099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2495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610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52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330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522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582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443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493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0594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16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4582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725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865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55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39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03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302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8387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8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7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410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728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016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9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708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812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767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09709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257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015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280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8297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43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637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56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933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102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5483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04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2876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3979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2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6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83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89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556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104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08723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722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2283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995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97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2554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6376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960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8746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21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21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7004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849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526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6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407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2492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8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624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745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3355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66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743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8337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2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02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61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5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7059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201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8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2161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7126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24542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879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8944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751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8009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90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46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92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01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592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973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6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4644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581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56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43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3106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87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9042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359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221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492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78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85039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88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5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5457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803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270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254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4361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2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45128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893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theme" Target="../theme/theme10.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34" Type="http://schemas.openxmlformats.org/officeDocument/2006/relationships/theme" Target="../theme/theme11.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slideLayout" Target="../slideLayouts/slideLayout363.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slideLayout" Target="../slideLayouts/slideLayout359.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slideLayout" Target="../slideLayouts/slideLayout36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slideLayout" Target="../slideLayouts/slideLayout36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slideLayout" Target="../slideLayouts/slideLayout360.xml"/><Relationship Id="rId35"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image" Target="../media/image1.png"/><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image" Target="../media/image1.png"/><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theme" Target="../theme/theme1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theme" Target="../theme/theme14.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 Type="http://schemas.openxmlformats.org/officeDocument/2006/relationships/slideLayout" Target="../slideLayouts/slideLayout451.xml"/><Relationship Id="rId21" Type="http://schemas.openxmlformats.org/officeDocument/2006/relationships/slideLayout" Target="../slideLayouts/slideLayout469.xml"/><Relationship Id="rId34" Type="http://schemas.openxmlformats.org/officeDocument/2006/relationships/theme" Target="../theme/theme15.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theme" Target="../theme/theme16.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22.xml"/><Relationship Id="rId13" Type="http://schemas.openxmlformats.org/officeDocument/2006/relationships/slideLayout" Target="../slideLayouts/slideLayout527.xml"/><Relationship Id="rId18" Type="http://schemas.openxmlformats.org/officeDocument/2006/relationships/slideLayout" Target="../slideLayouts/slideLayout532.xml"/><Relationship Id="rId26" Type="http://schemas.openxmlformats.org/officeDocument/2006/relationships/slideLayout" Target="../slideLayouts/slideLayout540.xml"/><Relationship Id="rId3" Type="http://schemas.openxmlformats.org/officeDocument/2006/relationships/slideLayout" Target="../slideLayouts/slideLayout517.xml"/><Relationship Id="rId21" Type="http://schemas.openxmlformats.org/officeDocument/2006/relationships/slideLayout" Target="../slideLayouts/slideLayout535.xml"/><Relationship Id="rId34" Type="http://schemas.openxmlformats.org/officeDocument/2006/relationships/theme" Target="../theme/theme17.xml"/><Relationship Id="rId7" Type="http://schemas.openxmlformats.org/officeDocument/2006/relationships/slideLayout" Target="../slideLayouts/slideLayout521.xml"/><Relationship Id="rId12" Type="http://schemas.openxmlformats.org/officeDocument/2006/relationships/slideLayout" Target="../slideLayouts/slideLayout526.xml"/><Relationship Id="rId17" Type="http://schemas.openxmlformats.org/officeDocument/2006/relationships/slideLayout" Target="../slideLayouts/slideLayout531.xml"/><Relationship Id="rId25" Type="http://schemas.openxmlformats.org/officeDocument/2006/relationships/slideLayout" Target="../slideLayouts/slideLayout539.xml"/><Relationship Id="rId33" Type="http://schemas.openxmlformats.org/officeDocument/2006/relationships/slideLayout" Target="../slideLayouts/slideLayout547.xml"/><Relationship Id="rId2" Type="http://schemas.openxmlformats.org/officeDocument/2006/relationships/slideLayout" Target="../slideLayouts/slideLayout516.xml"/><Relationship Id="rId16" Type="http://schemas.openxmlformats.org/officeDocument/2006/relationships/slideLayout" Target="../slideLayouts/slideLayout530.xml"/><Relationship Id="rId20" Type="http://schemas.openxmlformats.org/officeDocument/2006/relationships/slideLayout" Target="../slideLayouts/slideLayout534.xml"/><Relationship Id="rId29" Type="http://schemas.openxmlformats.org/officeDocument/2006/relationships/slideLayout" Target="../slideLayouts/slideLayout543.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24" Type="http://schemas.openxmlformats.org/officeDocument/2006/relationships/slideLayout" Target="../slideLayouts/slideLayout538.xml"/><Relationship Id="rId32" Type="http://schemas.openxmlformats.org/officeDocument/2006/relationships/slideLayout" Target="../slideLayouts/slideLayout546.xml"/><Relationship Id="rId5" Type="http://schemas.openxmlformats.org/officeDocument/2006/relationships/slideLayout" Target="../slideLayouts/slideLayout519.xml"/><Relationship Id="rId15" Type="http://schemas.openxmlformats.org/officeDocument/2006/relationships/slideLayout" Target="../slideLayouts/slideLayout529.xml"/><Relationship Id="rId23" Type="http://schemas.openxmlformats.org/officeDocument/2006/relationships/slideLayout" Target="../slideLayouts/slideLayout537.xml"/><Relationship Id="rId28" Type="http://schemas.openxmlformats.org/officeDocument/2006/relationships/slideLayout" Target="../slideLayouts/slideLayout542.xml"/><Relationship Id="rId10" Type="http://schemas.openxmlformats.org/officeDocument/2006/relationships/slideLayout" Target="../slideLayouts/slideLayout524.xml"/><Relationship Id="rId19" Type="http://schemas.openxmlformats.org/officeDocument/2006/relationships/slideLayout" Target="../slideLayouts/slideLayout533.xml"/><Relationship Id="rId31" Type="http://schemas.openxmlformats.org/officeDocument/2006/relationships/slideLayout" Target="../slideLayouts/slideLayout545.xml"/><Relationship Id="rId4" Type="http://schemas.openxmlformats.org/officeDocument/2006/relationships/slideLayout" Target="../slideLayouts/slideLayout518.xml"/><Relationship Id="rId9" Type="http://schemas.openxmlformats.org/officeDocument/2006/relationships/slideLayout" Target="../slideLayouts/slideLayout523.xml"/><Relationship Id="rId14" Type="http://schemas.openxmlformats.org/officeDocument/2006/relationships/slideLayout" Target="../slideLayouts/slideLayout528.xml"/><Relationship Id="rId22" Type="http://schemas.openxmlformats.org/officeDocument/2006/relationships/slideLayout" Target="../slideLayouts/slideLayout536.xml"/><Relationship Id="rId27" Type="http://schemas.openxmlformats.org/officeDocument/2006/relationships/slideLayout" Target="../slideLayouts/slideLayout541.xml"/><Relationship Id="rId30" Type="http://schemas.openxmlformats.org/officeDocument/2006/relationships/slideLayout" Target="../slideLayouts/slideLayout544.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theme" Target="../theme/theme7.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theme" Target="../theme/theme8.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theme" Target="../theme/theme9.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972904976"/>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627115559"/>
      </p:ext>
    </p:extLst>
  </p:cSld>
  <p:clrMap bg1="dk2" tx1="lt1" bg2="dk1"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 id="2147483998" r:id="rId32"/>
    <p:sldLayoutId id="214748399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1435987339"/>
      </p:ext>
    </p:extLst>
  </p:cSld>
  <p:clrMap bg1="dk2" tx1="lt1" bg2="dk1"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 name="fl"/>
          <p:cNvSpPr txBox="1"/>
          <p:nvPr userDrawn="1"/>
        </p:nvSpPr>
        <p:spPr>
          <a:xfrm>
            <a:off x="1" y="6319520"/>
            <a:ext cx="184731" cy="379656"/>
          </a:xfrm>
          <a:prstGeom prst="rect">
            <a:avLst/>
          </a:prstGeom>
          <a:noFill/>
        </p:spPr>
        <p:txBody>
          <a:bodyPr vert="horz" wrap="none" rtlCol="0">
            <a:spAutoFit/>
          </a:bodyPr>
          <a:lstStyle/>
          <a:p>
            <a:pPr fontAlgn="base">
              <a:buClr>
                <a:srgbClr val="007DB8"/>
              </a:buClr>
            </a:pPr>
            <a:endParaRPr lang="en-US" sz="1867" dirty="0">
              <a:solidFill>
                <a:srgbClr val="000000"/>
              </a:solidFill>
            </a:endParaRPr>
          </a:p>
        </p:txBody>
      </p:sp>
    </p:spTree>
    <p:extLst>
      <p:ext uri="{BB962C8B-B14F-4D97-AF65-F5344CB8AC3E}">
        <p14:creationId xmlns:p14="http://schemas.microsoft.com/office/powerpoint/2010/main" val="3825768227"/>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1" r:id="rId26"/>
    <p:sldLayoutId id="2147484062" r:id="rId27"/>
    <p:sldLayoutId id="2147484063" r:id="rId28"/>
    <p:sldLayoutId id="214748406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9" name="TextBox 8"/>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14" name="TextBox 13"/>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grpSp>
        <p:nvGrpSpPr>
          <p:cNvPr id="2" name="Group 1"/>
          <p:cNvGrpSpPr/>
          <p:nvPr/>
        </p:nvGrpSpPr>
        <p:grpSpPr>
          <a:xfrm>
            <a:off x="1331385" y="6445104"/>
            <a:ext cx="10504161" cy="166776"/>
            <a:chOff x="998538" y="4833836"/>
            <a:chExt cx="7878121" cy="125082"/>
          </a:xfrm>
        </p:grpSpPr>
        <p:sp>
          <p:nvSpPr>
            <p:cNvPr id="12" name="fl" descr="                              Dell - Internal Use - Confidential&#10;"/>
            <p:cNvSpPr txBox="1"/>
            <p:nvPr/>
          </p:nvSpPr>
          <p:spPr>
            <a:xfrm>
              <a:off x="998538" y="4833836"/>
              <a:ext cx="1635063" cy="117676"/>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pPr>
              <a:r>
                <a:rPr lang="en-US" sz="1133" b="1" dirty="0">
                  <a:solidFill>
                    <a:srgbClr val="7F7F7F"/>
                  </a:solidFill>
                </a:rPr>
                <a:t>Dell - Internal Use - Confidential</a:t>
              </a:r>
            </a:p>
          </p:txBody>
        </p:sp>
        <p:pic>
          <p:nvPicPr>
            <p:cNvPr id="19" name="Picture 1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grpSp>
      <p:pic>
        <p:nvPicPr>
          <p:cNvPr id="20" name="Picture 19"/>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1" name="TextBox 20"/>
          <p:cNvSpPr txBox="1"/>
          <p:nvPr userDrawn="1"/>
        </p:nvSpPr>
        <p:spPr>
          <a:xfrm>
            <a:off x="662763"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endParaRPr lang="en-US" sz="1200" dirty="0">
              <a:solidFill>
                <a:srgbClr val="000000">
                  <a:lumMod val="50000"/>
                  <a:lumOff val="50000"/>
                </a:srgbClr>
              </a:solidFill>
            </a:endParaRPr>
          </a:p>
        </p:txBody>
      </p:sp>
      <p:sp>
        <p:nvSpPr>
          <p:cNvPr id="22" name="TextBox 21"/>
          <p:cNvSpPr txBox="1"/>
          <p:nvPr userDrawn="1"/>
        </p:nvSpPr>
        <p:spPr>
          <a:xfrm>
            <a:off x="393699" y="6484631"/>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fld id="{58EC7406-F4CC-4ABF-902E-2AF4E70E5C0F}" type="slidenum">
              <a:rPr lang="en-US" sz="1200">
                <a:solidFill>
                  <a:srgbClr val="000000">
                    <a:lumMod val="50000"/>
                    <a:lumOff val="50000"/>
                  </a:srgbClr>
                </a:solidFill>
              </a:rPr>
              <a:pPr fontAlgn="base">
                <a:lnSpc>
                  <a:spcPct val="90000"/>
                </a:lnSpc>
                <a:spcBef>
                  <a:spcPct val="0"/>
                </a:spcBef>
                <a:spcAft>
                  <a:spcPct val="0"/>
                </a:spcAft>
                <a:buClr>
                  <a:srgbClr val="007DB8"/>
                </a:buClr>
              </a:pPr>
              <a:t>‹#›</a:t>
            </a:fld>
            <a:endParaRPr lang="en-US" sz="1200" dirty="0">
              <a:solidFill>
                <a:srgbClr val="000000">
                  <a:lumMod val="50000"/>
                  <a:lumOff val="50000"/>
                </a:srgbClr>
              </a:solidFill>
            </a:endParaRPr>
          </a:p>
        </p:txBody>
      </p:sp>
    </p:spTree>
    <p:extLst>
      <p:ext uri="{BB962C8B-B14F-4D97-AF65-F5344CB8AC3E}">
        <p14:creationId xmlns:p14="http://schemas.microsoft.com/office/powerpoint/2010/main" val="3526022556"/>
      </p:ext>
    </p:extLst>
  </p:cSld>
  <p:clrMap bg1="dk2" tx1="lt1" bg2="dk1"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91309108"/>
      </p:ext>
    </p:extLst>
  </p:cSld>
  <p:clrMap bg1="dk2" tx1="lt1" bg2="dk1"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24923304"/>
      </p:ext>
    </p:extLst>
  </p:cSld>
  <p:clrMap bg1="dk2" tx1="lt1" bg2="dk1"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90206689"/>
      </p:ext>
    </p:extLst>
  </p:cSld>
  <p:clrMap bg1="dk2" tx1="lt1" bg2="dk1" tx2="lt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073073616"/>
      </p:ext>
    </p:extLst>
  </p:cSld>
  <p:clrMap bg1="dk2" tx1="lt1" bg2="dk1"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83990008"/>
      </p:ext>
    </p:extLst>
  </p:cSld>
  <p:clrMap bg1="dk2" tx1="lt1" bg2="dk1"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701868617"/>
      </p:ext>
    </p:extLst>
  </p:cSld>
  <p:clrMap bg1="dk2" tx1="lt1" bg2="dk1"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884244974"/>
      </p:ext>
    </p:extLst>
  </p:cSld>
  <p:clrMap bg1="dk2" tx1="lt1" bg2="dk1"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12279182"/>
      </p:ext>
    </p:extLst>
  </p:cSld>
  <p:clrMap bg1="dk2" tx1="lt1" bg2="dk1"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603170711"/>
      </p:ext>
    </p:extLst>
  </p:cSld>
  <p:clrMap bg1="dk2" tx1="lt1" bg2="dk1"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472032822"/>
      </p:ext>
    </p:extLst>
  </p:cSld>
  <p:clrMap bg1="dk2" tx1="lt1" bg2="dk1"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4244834606"/>
      </p:ext>
    </p:extLst>
  </p:cSld>
  <p:clrMap bg1="dk2" tx1="lt1" bg2="dk1"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253535086"/>
      </p:ext>
    </p:extLst>
  </p:cSld>
  <p:clrMap bg1="dk2" tx1="lt1" bg2="dk1"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hyperlink" Target="http://git-scm.com/figures/18333fig0105-tn.png" TargetMode="External"/><Relationship Id="rId1" Type="http://schemas.openxmlformats.org/officeDocument/2006/relationships/slideLayout" Target="../slideLayouts/slideLayout53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3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3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7.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3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0.xml.rels><?xml version="1.0" encoding="UTF-8" standalone="yes"?>
<Relationships xmlns="http://schemas.openxmlformats.org/package/2006/relationships"><Relationship Id="rId2" Type="http://schemas.openxmlformats.org/officeDocument/2006/relationships/hyperlink" Target="https://apt.puppetlabs.com/" TargetMode="External"/><Relationship Id="rId1" Type="http://schemas.openxmlformats.org/officeDocument/2006/relationships/slideLayout" Target="../slideLayouts/slideLayout5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7.xml"/></Relationships>
</file>

<file path=ppt/slides/_rels/slide58.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image" Target="../media/image52.png"/><Relationship Id="rId1" Type="http://schemas.openxmlformats.org/officeDocument/2006/relationships/slideLayout" Target="../slideLayouts/slideLayout53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3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3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233274" y="2818422"/>
            <a:ext cx="3725923" cy="3725923"/>
            <a:chOff x="5736324" y="1713956"/>
            <a:chExt cx="3725923" cy="372592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24" y="1713956"/>
              <a:ext cx="3725923" cy="3725923"/>
            </a:xfrm>
            <a:prstGeom prst="rect">
              <a:avLst/>
            </a:prstGeom>
          </p:spPr>
        </p:pic>
        <p:sp>
          <p:nvSpPr>
            <p:cNvPr id="5" name="Rectangle 4"/>
            <p:cNvSpPr/>
            <p:nvPr/>
          </p:nvSpPr>
          <p:spPr>
            <a:xfrm>
              <a:off x="6072734" y="3408742"/>
              <a:ext cx="3053101" cy="769441"/>
            </a:xfrm>
            <a:prstGeom prst="rect">
              <a:avLst/>
            </a:prstGeom>
            <a:noFill/>
            <a:ln>
              <a:noFill/>
            </a:ln>
            <a:scene3d>
              <a:camera prst="obliqueBottomRight"/>
              <a:lightRig rig="threePt" dir="t"/>
            </a:scene3d>
          </p:spPr>
          <p:txBody>
            <a:bodyPr wrap="square" lIns="91440" tIns="45720" rIns="91440" bIns="45720">
              <a:spAutoFit/>
            </a:bodyPr>
            <a:lstStyle/>
            <a:p>
              <a:pPr algn="ctr"/>
              <a:r>
                <a:rPr 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MetroLabs</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3" name="Rectangle 2"/>
          <p:cNvSpPr/>
          <p:nvPr/>
        </p:nvSpPr>
        <p:spPr>
          <a:xfrm>
            <a:off x="690578" y="1078664"/>
            <a:ext cx="10392589" cy="923330"/>
          </a:xfrm>
          <a:prstGeom prst="rect">
            <a:avLst/>
          </a:prstGeom>
          <a:noFill/>
        </p:spPr>
        <p:txBody>
          <a:bodyPr wrap="none" lIns="91440" tIns="45720" rIns="91440" bIns="45720">
            <a:spAutoFit/>
          </a:bodyPr>
          <a:lstStyle/>
          <a:p>
            <a:r>
              <a:rPr lang="en-US" sz="5400" b="1" kern="0" spc="50" dirty="0">
                <a:ln w="9525" cmpd="sng">
                  <a:solidFill>
                    <a:schemeClr val="accent1"/>
                  </a:solidFill>
                  <a:prstDash val="solid"/>
                </a:ln>
                <a:solidFill>
                  <a:srgbClr val="70AD47">
                    <a:tint val="1000"/>
                  </a:srgbClr>
                </a:solidFill>
                <a:effectLst>
                  <a:glow rad="38100">
                    <a:schemeClr val="accent1">
                      <a:alpha val="40000"/>
                    </a:schemeClr>
                  </a:glow>
                </a:effectLst>
                <a:latin typeface="Avenir Book"/>
              </a:rPr>
              <a:t>EMC Underground: MetroLabs</a:t>
            </a:r>
          </a:p>
        </p:txBody>
      </p:sp>
    </p:spTree>
    <p:extLst>
      <p:ext uri="{BB962C8B-B14F-4D97-AF65-F5344CB8AC3E}">
        <p14:creationId xmlns:p14="http://schemas.microsoft.com/office/powerpoint/2010/main" val="3523325974"/>
      </p:ext>
    </p:extLst>
  </p:cSld>
  <p:clrMapOvr>
    <a:masterClrMapping/>
  </p:clrMapOvr>
  <mc:AlternateContent xmlns:mc="http://schemas.openxmlformats.org/markup-compatibility/2006" xmlns:p14="http://schemas.microsoft.com/office/powerpoint/2010/main">
    <mc:Choice Requires="p14">
      <p:transition spd="med" p14:dur="700" advTm="2961">
        <p:fade/>
      </p:transition>
    </mc:Choice>
    <mc:Fallback xmlns="">
      <p:transition spd="med" advTm="296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a:t>
            </a:r>
            <a:r>
              <a:rPr lang="en-US" dirty="0" smtClean="0"/>
              <a:t> and </a:t>
            </a:r>
            <a:r>
              <a:rPr lang="en-US" dirty="0" err="1" smtClean="0"/>
              <a:t>Github</a:t>
            </a:r>
            <a:endParaRPr lang="en-US" dirty="0"/>
          </a:p>
        </p:txBody>
      </p:sp>
      <p:sp>
        <p:nvSpPr>
          <p:cNvPr id="4" name="Content Placeholder 3"/>
          <p:cNvSpPr>
            <a:spLocks noGrp="1"/>
          </p:cNvSpPr>
          <p:nvPr>
            <p:ph sz="quarter" idx="10"/>
          </p:nvPr>
        </p:nvSpPr>
        <p:spPr/>
        <p:txBody>
          <a:bodyPr/>
          <a:lstStyle/>
          <a:p>
            <a:r>
              <a:rPr lang="en-US" b="1" dirty="0" err="1"/>
              <a:t>Git</a:t>
            </a:r>
            <a:r>
              <a:rPr lang="en-US" dirty="0"/>
              <a:t> is the distributed version control system. </a:t>
            </a:r>
            <a:r>
              <a:rPr lang="en-US" b="1" dirty="0" err="1"/>
              <a:t>Git</a:t>
            </a:r>
            <a:r>
              <a:rPr lang="en-US" dirty="0"/>
              <a:t> is responsible for keeping track of changes to content (usually source code files), and it provides mechanisms for sharing that content with others. </a:t>
            </a:r>
            <a:endParaRPr lang="en-US" dirty="0" smtClean="0"/>
          </a:p>
          <a:p>
            <a:r>
              <a:rPr lang="en-US" b="1" dirty="0" smtClean="0"/>
              <a:t>GitHub</a:t>
            </a:r>
            <a:r>
              <a:rPr lang="en-US" dirty="0" smtClean="0"/>
              <a:t> </a:t>
            </a:r>
            <a:r>
              <a:rPr lang="en-US" dirty="0"/>
              <a:t>is a company that provides </a:t>
            </a:r>
            <a:r>
              <a:rPr lang="en-US" b="1" dirty="0" err="1"/>
              <a:t>Git</a:t>
            </a:r>
            <a:r>
              <a:rPr lang="en-US" dirty="0"/>
              <a:t> repository </a:t>
            </a:r>
            <a:r>
              <a:rPr lang="en-US" dirty="0" smtClean="0"/>
              <a:t>hosting</a:t>
            </a:r>
          </a:p>
          <a:p>
            <a:r>
              <a:rPr lang="en-US" dirty="0" err="1"/>
              <a:t>Git</a:t>
            </a:r>
            <a:r>
              <a:rPr lang="en-US" dirty="0"/>
              <a:t> is a version control system; think of it as a series of </a:t>
            </a:r>
            <a:r>
              <a:rPr lang="en-US" dirty="0">
                <a:hlinkClick r:id="rId2"/>
              </a:rPr>
              <a:t>snapshots</a:t>
            </a:r>
            <a:r>
              <a:rPr lang="en-US" dirty="0"/>
              <a:t> (commits) of your code. You see a path of these snapshots, in which order they where created. You can make branches to experiment and come back to snapshots you took.</a:t>
            </a:r>
          </a:p>
          <a:p>
            <a:r>
              <a:rPr lang="en-US" dirty="0"/>
              <a:t>GitHub, is a web-page on which you can publish your </a:t>
            </a:r>
            <a:r>
              <a:rPr lang="en-US" dirty="0" err="1"/>
              <a:t>Git</a:t>
            </a:r>
            <a:r>
              <a:rPr lang="en-US" dirty="0"/>
              <a:t> repositories and collaborate with other people</a:t>
            </a:r>
          </a:p>
          <a:p>
            <a:endParaRPr lang="en-US" dirty="0"/>
          </a:p>
        </p:txBody>
      </p:sp>
    </p:spTree>
    <p:extLst>
      <p:ext uri="{BB962C8B-B14F-4D97-AF65-F5344CB8AC3E}">
        <p14:creationId xmlns:p14="http://schemas.microsoft.com/office/powerpoint/2010/main" val="158891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 Control</a:t>
            </a:r>
            <a:endParaRPr lang="en-US" dirty="0"/>
          </a:p>
        </p:txBody>
      </p:sp>
      <p:pic>
        <p:nvPicPr>
          <p:cNvPr id="2050" name="Picture 2" descr="https://git-scm.com/book/en/v2/images/small-team-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851" y="416845"/>
            <a:ext cx="4779288" cy="6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6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Puppet</a:t>
            </a:r>
            <a:endParaRPr lang="en-US" dirty="0"/>
          </a:p>
        </p:txBody>
      </p:sp>
    </p:spTree>
    <p:extLst>
      <p:ext uri="{BB962C8B-B14F-4D97-AF65-F5344CB8AC3E}">
        <p14:creationId xmlns:p14="http://schemas.microsoft.com/office/powerpoint/2010/main" val="6441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Puppet</a:t>
            </a:r>
            <a:endParaRPr lang="en-US" dirty="0"/>
          </a:p>
        </p:txBody>
      </p:sp>
      <p:sp>
        <p:nvSpPr>
          <p:cNvPr id="4" name="Content Placeholder 3"/>
          <p:cNvSpPr>
            <a:spLocks noGrp="1"/>
          </p:cNvSpPr>
          <p:nvPr>
            <p:ph sz="quarter" idx="10"/>
          </p:nvPr>
        </p:nvSpPr>
        <p:spPr/>
        <p:txBody>
          <a:bodyPr/>
          <a:lstStyle/>
          <a:p>
            <a:pPr marL="342900" indent="-342900">
              <a:buFont typeface="Arial" panose="020B0604020202020204" pitchFamily="34" charset="0"/>
              <a:buChar char="•"/>
            </a:pPr>
            <a:r>
              <a:rPr lang="en-US" dirty="0" smtClean="0"/>
              <a:t>Puppet is a open-source software configuration management tool</a:t>
            </a:r>
          </a:p>
          <a:p>
            <a:pPr marL="342900" indent="-342900">
              <a:buFont typeface="Arial" panose="020B0604020202020204" pitchFamily="34" charset="0"/>
              <a:buChar char="•"/>
            </a:pPr>
            <a:r>
              <a:rPr lang="en-US" dirty="0" smtClean="0"/>
              <a:t>Developers like puppet because:</a:t>
            </a:r>
          </a:p>
          <a:p>
            <a:pPr lvl="2"/>
            <a:r>
              <a:rPr lang="en-US" dirty="0"/>
              <a:t>It is useful #1 when you have a </a:t>
            </a:r>
            <a:r>
              <a:rPr lang="en-US" dirty="0" err="1"/>
              <a:t>helluva</a:t>
            </a:r>
            <a:r>
              <a:rPr lang="en-US" dirty="0"/>
              <a:t>-lot of machines required to be configured in a similar form.</a:t>
            </a:r>
          </a:p>
          <a:p>
            <a:pPr lvl="2"/>
            <a:r>
              <a:rPr lang="en-US" dirty="0"/>
              <a:t>It is useful #2 when you have an infrastructure that requires the dynamic scaling-up and scaling-down of machines with a pre-determined (or at least metadata-calculated) configuration.</a:t>
            </a:r>
          </a:p>
          <a:p>
            <a:pPr lvl="2"/>
            <a:r>
              <a:rPr lang="en-US" dirty="0"/>
              <a:t>It is useful #3 to have control over all of your configured machines, so a centralized (master-server or repo-based) change gets propagated to all automatically.</a:t>
            </a:r>
            <a:endParaRPr lang="en-US" dirty="0" smtClean="0"/>
          </a:p>
          <a:p>
            <a:pPr lvl="1"/>
            <a:endParaRPr lang="en-US" dirty="0"/>
          </a:p>
        </p:txBody>
      </p:sp>
      <p:pic>
        <p:nvPicPr>
          <p:cNvPr id="1026" name="Picture 2" descr="https://4.bp.blogspot.com/-dny5DsdWzWc/VuUDzVLDqaI/AAAAAAAAA0E/SmKSQ62pK8UzpD2NlqnFkm8slSdKU0hcQ/s1600/pupp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825" y="0"/>
            <a:ext cx="4263749" cy="150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use automation tools?</a:t>
            </a:r>
            <a:endParaRPr lang="en-US" dirty="0"/>
          </a:p>
        </p:txBody>
      </p:sp>
      <p:pic>
        <p:nvPicPr>
          <p:cNvPr id="5" name="Content Placeholder 4"/>
          <p:cNvPicPr>
            <a:picLocks noGrp="1"/>
          </p:cNvPicPr>
          <p:nvPr>
            <p:ph sz="quarter" idx="10"/>
          </p:nvPr>
        </p:nvPicPr>
        <p:blipFill>
          <a:blip r:embed="rId2"/>
          <a:stretch>
            <a:fillRect/>
          </a:stretch>
        </p:blipFill>
        <p:spPr>
          <a:xfrm>
            <a:off x="1913600" y="1813116"/>
            <a:ext cx="8303295" cy="4257675"/>
          </a:xfrm>
          <a:prstGeom prst="rect">
            <a:avLst/>
          </a:prstGeom>
        </p:spPr>
      </p:pic>
    </p:spTree>
    <p:extLst>
      <p:ext uri="{BB962C8B-B14F-4D97-AF65-F5344CB8AC3E}">
        <p14:creationId xmlns:p14="http://schemas.microsoft.com/office/powerpoint/2010/main" val="30580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Jenkins</a:t>
            </a:r>
            <a:endParaRPr lang="en-US" dirty="0"/>
          </a:p>
        </p:txBody>
      </p:sp>
    </p:spTree>
    <p:extLst>
      <p:ext uri="{BB962C8B-B14F-4D97-AF65-F5344CB8AC3E}">
        <p14:creationId xmlns:p14="http://schemas.microsoft.com/office/powerpoint/2010/main" val="31349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Jenkins?</a:t>
            </a:r>
            <a:endParaRPr lang="en-US" dirty="0"/>
          </a:p>
        </p:txBody>
      </p:sp>
      <p:sp>
        <p:nvSpPr>
          <p:cNvPr id="3" name="Content Placeholder 2"/>
          <p:cNvSpPr>
            <a:spLocks noGrp="1"/>
          </p:cNvSpPr>
          <p:nvPr>
            <p:ph sz="quarter" idx="10"/>
          </p:nvPr>
        </p:nvSpPr>
        <p:spPr>
          <a:xfrm>
            <a:off x="361953" y="1703918"/>
            <a:ext cx="5161024" cy="4256615"/>
          </a:xfrm>
        </p:spPr>
        <p:txBody>
          <a:bodyPr/>
          <a:lstStyle/>
          <a:p>
            <a:r>
              <a:rPr lang="en-US" dirty="0"/>
              <a:t>Jenkins is an open source automation tool written in Java with plugins built for Continuous Integration purpose. </a:t>
            </a:r>
            <a:endParaRPr lang="en-US" dirty="0" smtClean="0"/>
          </a:p>
          <a:p>
            <a:pPr marL="797971" lvl="1" indent="-342900">
              <a:buFont typeface="Arial" panose="020B0604020202020204" pitchFamily="34" charset="0"/>
              <a:buChar char="•"/>
            </a:pPr>
            <a:r>
              <a:rPr lang="en-US" dirty="0"/>
              <a:t>U</a:t>
            </a:r>
            <a:r>
              <a:rPr lang="en-US" dirty="0" smtClean="0"/>
              <a:t>sed </a:t>
            </a:r>
            <a:r>
              <a:rPr lang="en-US" dirty="0"/>
              <a:t>to build and test your software projects </a:t>
            </a:r>
            <a:r>
              <a:rPr lang="en-US" dirty="0" smtClean="0"/>
              <a:t>continuously</a:t>
            </a:r>
          </a:p>
          <a:p>
            <a:pPr marL="797971" lvl="1" indent="-342900">
              <a:buFont typeface="Arial" panose="020B0604020202020204" pitchFamily="34" charset="0"/>
              <a:buChar char="•"/>
            </a:pPr>
            <a:r>
              <a:rPr lang="en-US" dirty="0" smtClean="0"/>
              <a:t>Making </a:t>
            </a:r>
            <a:r>
              <a:rPr lang="en-US" dirty="0"/>
              <a:t>it easier for developers to integrate changes to the project</a:t>
            </a:r>
            <a:r>
              <a:rPr lang="en-US" dirty="0" smtClean="0"/>
              <a:t>,</a:t>
            </a:r>
          </a:p>
          <a:p>
            <a:pPr marL="797971" lvl="1" indent="-342900">
              <a:buFont typeface="Arial" panose="020B0604020202020204" pitchFamily="34" charset="0"/>
              <a:buChar char="•"/>
            </a:pPr>
            <a:r>
              <a:rPr lang="en-US" dirty="0" smtClean="0"/>
              <a:t>Making </a:t>
            </a:r>
            <a:r>
              <a:rPr lang="en-US" dirty="0"/>
              <a:t>it easier for users to obtain a fresh build. </a:t>
            </a:r>
            <a:endParaRPr lang="en-US" dirty="0" smtClean="0"/>
          </a:p>
          <a:p>
            <a:pPr marL="797971" lvl="1" indent="-342900">
              <a:buFont typeface="Arial" panose="020B0604020202020204" pitchFamily="34" charset="0"/>
              <a:buChar char="•"/>
            </a:pPr>
            <a:r>
              <a:rPr lang="en-US" dirty="0" smtClean="0"/>
              <a:t>Allows </a:t>
            </a:r>
            <a:r>
              <a:rPr lang="en-US" dirty="0"/>
              <a:t>you to continuously deliver your software by integrating with a large number of testing and deployment technologies</a:t>
            </a:r>
            <a:r>
              <a:rPr lang="en-US" dirty="0" smtClean="0"/>
              <a:t>.</a:t>
            </a:r>
          </a:p>
          <a:p>
            <a:pPr marL="797971" lvl="1" indent="-342900">
              <a:buFont typeface="Arial" panose="020B0604020202020204" pitchFamily="34" charset="0"/>
              <a:buChar char="•"/>
            </a:pPr>
            <a:r>
              <a:rPr lang="en-US" dirty="0"/>
              <a:t>O</a:t>
            </a:r>
            <a:r>
              <a:rPr lang="en-US" dirty="0" smtClean="0"/>
              <a:t>rganizations </a:t>
            </a:r>
            <a:r>
              <a:rPr lang="en-US" dirty="0"/>
              <a:t>can accelerate the software development process through automation. </a:t>
            </a:r>
            <a:endParaRPr lang="en-US" dirty="0" smtClean="0"/>
          </a:p>
          <a:p>
            <a:pPr marL="797971" lvl="1" indent="-342900">
              <a:buFont typeface="Arial" panose="020B0604020202020204" pitchFamily="34" charset="0"/>
              <a:buChar char="•"/>
            </a:pPr>
            <a:r>
              <a:rPr lang="en-US" dirty="0" smtClean="0"/>
              <a:t>Integrates </a:t>
            </a:r>
            <a:r>
              <a:rPr lang="en-US" dirty="0"/>
              <a:t>development life-cycle processes of all kinds, including build, document, test, package, stage, deploy, static analysis and much more</a:t>
            </a:r>
            <a:r>
              <a:rPr lang="en-US" dirty="0" smtClean="0"/>
              <a:t>.</a:t>
            </a:r>
            <a:endParaRPr lang="en-US" dirty="0"/>
          </a:p>
        </p:txBody>
      </p:sp>
      <p:pic>
        <p:nvPicPr>
          <p:cNvPr id="5" name="Picture 4"/>
          <p:cNvPicPr>
            <a:picLocks noChangeAspect="1"/>
          </p:cNvPicPr>
          <p:nvPr/>
        </p:nvPicPr>
        <p:blipFill>
          <a:blip r:embed="rId2"/>
          <a:stretch>
            <a:fillRect/>
          </a:stretch>
        </p:blipFill>
        <p:spPr>
          <a:xfrm>
            <a:off x="9067419" y="0"/>
            <a:ext cx="2762250" cy="2286000"/>
          </a:xfrm>
          <a:prstGeom prst="rect">
            <a:avLst/>
          </a:prstGeom>
        </p:spPr>
      </p:pic>
      <p:pic>
        <p:nvPicPr>
          <p:cNvPr id="6" name="Picture 5"/>
          <p:cNvPicPr>
            <a:picLocks noChangeAspect="1"/>
          </p:cNvPicPr>
          <p:nvPr/>
        </p:nvPicPr>
        <p:blipFill>
          <a:blip r:embed="rId3"/>
          <a:stretch>
            <a:fillRect/>
          </a:stretch>
        </p:blipFill>
        <p:spPr>
          <a:xfrm>
            <a:off x="6078283" y="2200656"/>
            <a:ext cx="5229225" cy="4090416"/>
          </a:xfrm>
          <a:prstGeom prst="rect">
            <a:avLst/>
          </a:prstGeom>
        </p:spPr>
      </p:pic>
      <p:sp>
        <p:nvSpPr>
          <p:cNvPr id="7" name="TextBox 6"/>
          <p:cNvSpPr txBox="1"/>
          <p:nvPr/>
        </p:nvSpPr>
        <p:spPr>
          <a:xfrm>
            <a:off x="6473952" y="6400800"/>
            <a:ext cx="3377184"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Example of workflow using Jenkins</a:t>
            </a:r>
          </a:p>
        </p:txBody>
      </p:sp>
    </p:spTree>
    <p:extLst>
      <p:ext uri="{BB962C8B-B14F-4D97-AF65-F5344CB8AC3E}">
        <p14:creationId xmlns:p14="http://schemas.microsoft.com/office/powerpoint/2010/main" val="389255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 &amp; Companies that partner with Jenkins</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dirty="0" smtClean="0"/>
              <a:t>Jenkins </a:t>
            </a:r>
            <a:r>
              <a:rPr lang="en-US" dirty="0"/>
              <a:t>achieves Continuous Integration with the help of plugins. Plugins allows the integration of Various DevOps stages. If you want to integrate a particular tool, you need to install the plugins for that tool. For example: </a:t>
            </a:r>
            <a:r>
              <a:rPr lang="en-US" dirty="0" err="1"/>
              <a:t>Git</a:t>
            </a:r>
            <a:r>
              <a:rPr lang="en-US" dirty="0"/>
              <a:t>, Maven 2 project, Amazon EC2, HTML publisher etc.</a:t>
            </a:r>
          </a:p>
        </p:txBody>
      </p:sp>
      <p:pic>
        <p:nvPicPr>
          <p:cNvPr id="4" name="Picture 3" descr="https://s3-eu-west-1.amazonaws.com/www.voxxed/2017/09/1.-jenkins-overview.jpg"/>
          <p:cNvPicPr/>
          <p:nvPr/>
        </p:nvPicPr>
        <p:blipFill>
          <a:blip r:embed="rId2">
            <a:extLst>
              <a:ext uri="{28A0092B-C50C-407E-A947-70E740481C1C}">
                <a14:useLocalDpi xmlns:a14="http://schemas.microsoft.com/office/drawing/2010/main" val="0"/>
              </a:ext>
            </a:extLst>
          </a:blip>
          <a:srcRect/>
          <a:stretch>
            <a:fillRect/>
          </a:stretch>
        </p:blipFill>
        <p:spPr bwMode="auto">
          <a:xfrm>
            <a:off x="1368362" y="3096768"/>
            <a:ext cx="8598027" cy="3440239"/>
          </a:xfrm>
          <a:prstGeom prst="rect">
            <a:avLst/>
          </a:prstGeom>
          <a:noFill/>
          <a:ln>
            <a:noFill/>
          </a:ln>
        </p:spPr>
      </p:pic>
    </p:spTree>
    <p:extLst>
      <p:ext uri="{BB962C8B-B14F-4D97-AF65-F5344CB8AC3E}">
        <p14:creationId xmlns:p14="http://schemas.microsoft.com/office/powerpoint/2010/main" val="117637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180882" y="362515"/>
            <a:ext cx="9102223" cy="5977804"/>
          </a:xfrm>
          <a:prstGeom prst="rect">
            <a:avLst/>
          </a:prstGeom>
        </p:spPr>
      </p:pic>
    </p:spTree>
    <p:extLst>
      <p:ext uri="{BB962C8B-B14F-4D97-AF65-F5344CB8AC3E}">
        <p14:creationId xmlns:p14="http://schemas.microsoft.com/office/powerpoint/2010/main" val="409590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Environment</a:t>
            </a:r>
            <a:endParaRPr lang="en-US" dirty="0"/>
          </a:p>
        </p:txBody>
      </p:sp>
    </p:spTree>
    <p:extLst>
      <p:ext uri="{BB962C8B-B14F-4D97-AF65-F5344CB8AC3E}">
        <p14:creationId xmlns:p14="http://schemas.microsoft.com/office/powerpoint/2010/main" val="21286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sz="quarter" idx="10"/>
          </p:nvPr>
        </p:nvSpPr>
        <p:spPr/>
        <p:txBody>
          <a:bodyPr/>
          <a:lstStyle/>
          <a:p>
            <a:r>
              <a:rPr lang="en-US" dirty="0" smtClean="0"/>
              <a:t>The goal of this series of labs is to provide a hands on experience in developing a Continuous Integration/Delivery pipeline to deploy an apache web server with content to serve up through the web server.</a:t>
            </a:r>
          </a:p>
          <a:p>
            <a:r>
              <a:rPr lang="en-US" dirty="0" smtClean="0"/>
              <a:t>The tools used this lab series will be:</a:t>
            </a:r>
            <a:endParaRPr lang="en-US" dirty="0"/>
          </a:p>
          <a:p>
            <a:pPr marL="797971" lvl="1" indent="-342900">
              <a:buFont typeface="Arial" charset="0"/>
              <a:buChar char="•"/>
            </a:pPr>
            <a:r>
              <a:rPr lang="en-US" dirty="0" smtClean="0"/>
              <a:t>Github</a:t>
            </a:r>
          </a:p>
          <a:p>
            <a:pPr marL="797971" lvl="1" indent="-342900">
              <a:buFont typeface="Arial" charset="0"/>
              <a:buChar char="•"/>
            </a:pPr>
            <a:r>
              <a:rPr lang="en-US" dirty="0" smtClean="0"/>
              <a:t>Jenkins</a:t>
            </a:r>
          </a:p>
          <a:p>
            <a:pPr marL="797971" lvl="1" indent="-342900">
              <a:buFont typeface="Arial" charset="0"/>
              <a:buChar char="•"/>
            </a:pPr>
            <a:r>
              <a:rPr lang="en-US" dirty="0" smtClean="0"/>
              <a:t>Puppet</a:t>
            </a:r>
          </a:p>
          <a:p>
            <a:pPr marL="797971" lvl="1" indent="-342900">
              <a:buFont typeface="Arial" charset="0"/>
              <a:buChar char="•"/>
            </a:pPr>
            <a:r>
              <a:rPr lang="en-US" dirty="0" smtClean="0"/>
              <a:t>Docker</a:t>
            </a:r>
          </a:p>
          <a:p>
            <a:pPr marL="797971" lvl="1" indent="-342900">
              <a:buFont typeface="Arial" charset="0"/>
              <a:buChar char="•"/>
            </a:pPr>
            <a:r>
              <a:rPr lang="en-US" dirty="0" err="1" smtClean="0"/>
              <a:t>VirtualBox</a:t>
            </a:r>
            <a:endParaRPr lang="en-US" dirty="0" smtClean="0"/>
          </a:p>
          <a:p>
            <a:pPr marL="797971" lvl="1" indent="-342900">
              <a:buFont typeface="Arial" charset="0"/>
              <a:buChar char="•"/>
            </a:pPr>
            <a:endParaRPr lang="en-US" dirty="0" smtClean="0"/>
          </a:p>
          <a:p>
            <a:r>
              <a:rPr lang="en-US" dirty="0"/>
              <a:t>	</a:t>
            </a:r>
          </a:p>
        </p:txBody>
      </p:sp>
    </p:spTree>
    <p:extLst>
      <p:ext uri="{BB962C8B-B14F-4D97-AF65-F5344CB8AC3E}">
        <p14:creationId xmlns:p14="http://schemas.microsoft.com/office/powerpoint/2010/main" val="380423843"/>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66427" y="1883229"/>
            <a:ext cx="6627001" cy="4641557"/>
          </a:xfrm>
          <a:prstGeom prst="rect">
            <a:avLst/>
          </a:prstGeom>
          <a:solidFill>
            <a:srgbClr val="CED2E3"/>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5" name="Rectangle 34"/>
          <p:cNvSpPr/>
          <p:nvPr/>
        </p:nvSpPr>
        <p:spPr>
          <a:xfrm>
            <a:off x="1001487" y="4243861"/>
            <a:ext cx="2284154" cy="901576"/>
          </a:xfrm>
          <a:prstGeom prst="rect">
            <a:avLst/>
          </a:prstGeom>
          <a:solidFill>
            <a:schemeClr val="bg1">
              <a:alpha val="14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36" name="Rectangle 35"/>
          <p:cNvSpPr/>
          <p:nvPr/>
        </p:nvSpPr>
        <p:spPr>
          <a:xfrm>
            <a:off x="4174549" y="3893313"/>
            <a:ext cx="2487421" cy="872668"/>
          </a:xfrm>
          <a:prstGeom prst="rect">
            <a:avLst/>
          </a:prstGeom>
          <a:solidFill>
            <a:schemeClr val="bg1">
              <a:alpha val="14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 name="Title 1"/>
          <p:cNvSpPr>
            <a:spLocks noGrp="1"/>
          </p:cNvSpPr>
          <p:nvPr>
            <p:ph type="title"/>
          </p:nvPr>
        </p:nvSpPr>
        <p:spPr/>
        <p:txBody>
          <a:bodyPr/>
          <a:lstStyle/>
          <a:p>
            <a:r>
              <a:rPr lang="en-US" dirty="0" smtClean="0"/>
              <a:t>Environment</a:t>
            </a:r>
            <a:endParaRPr lang="en-US" dirty="0"/>
          </a:p>
        </p:txBody>
      </p:sp>
      <p:grpSp>
        <p:nvGrpSpPr>
          <p:cNvPr id="28" name="Group 27"/>
          <p:cNvGrpSpPr/>
          <p:nvPr/>
        </p:nvGrpSpPr>
        <p:grpSpPr>
          <a:xfrm>
            <a:off x="947515" y="4015261"/>
            <a:ext cx="2711940" cy="2024742"/>
            <a:chOff x="1077686" y="3699578"/>
            <a:chExt cx="2416628" cy="2024742"/>
          </a:xfrm>
        </p:grpSpPr>
        <p:sp>
          <p:nvSpPr>
            <p:cNvPr id="4" name="Rectangle 3"/>
            <p:cNvSpPr/>
            <p:nvPr/>
          </p:nvSpPr>
          <p:spPr>
            <a:xfrm>
              <a:off x="1077686" y="3699578"/>
              <a:ext cx="2416628" cy="2024742"/>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5" name="TextBox 4"/>
            <p:cNvSpPr txBox="1"/>
            <p:nvPr/>
          </p:nvSpPr>
          <p:spPr>
            <a:xfrm>
              <a:off x="1306287" y="3928178"/>
              <a:ext cx="1959428" cy="461665"/>
            </a:xfrm>
            <a:prstGeom prst="rect">
              <a:avLst/>
            </a:prstGeom>
            <a:noFill/>
          </p:spPr>
          <p:txBody>
            <a:bodyPr wrap="square" rtlCol="0">
              <a:spAutoFit/>
            </a:bodyPr>
            <a:lstStyle/>
            <a:p>
              <a:pPr>
                <a:spcBef>
                  <a:spcPts val="0"/>
                </a:spcBef>
                <a:spcAft>
                  <a:spcPts val="0"/>
                </a:spcAft>
                <a:buClr>
                  <a:schemeClr val="bg1"/>
                </a:buClr>
              </a:pPr>
              <a:r>
                <a:rPr lang="en-US" sz="2400" u="sng" dirty="0" smtClean="0">
                  <a:solidFill>
                    <a:schemeClr val="bg2"/>
                  </a:solidFill>
                  <a:latin typeface="+mn-lt"/>
                </a:rPr>
                <a:t>Master VM</a:t>
              </a:r>
            </a:p>
          </p:txBody>
        </p:sp>
        <p:sp>
          <p:nvSpPr>
            <p:cNvPr id="6" name="TextBox 5"/>
            <p:cNvSpPr txBox="1"/>
            <p:nvPr/>
          </p:nvSpPr>
          <p:spPr>
            <a:xfrm>
              <a:off x="1115787" y="4450298"/>
              <a:ext cx="2340428" cy="1015663"/>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b="1" dirty="0" smtClean="0">
                  <a:solidFill>
                    <a:schemeClr val="bg2"/>
                  </a:solidFill>
                </a:rPr>
                <a:t>Ubuntu 16.04</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Open Puppet</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Jenkins Server</a:t>
              </a:r>
            </a:p>
          </p:txBody>
        </p:sp>
      </p:grpSp>
      <p:sp>
        <p:nvSpPr>
          <p:cNvPr id="9" name="TextBox 8"/>
          <p:cNvSpPr txBox="1"/>
          <p:nvPr/>
        </p:nvSpPr>
        <p:spPr>
          <a:xfrm>
            <a:off x="8632371" y="4159010"/>
            <a:ext cx="2340428" cy="707886"/>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Source Code Management</a:t>
            </a:r>
          </a:p>
        </p:txBody>
      </p:sp>
      <p:sp>
        <p:nvSpPr>
          <p:cNvPr id="10" name="Cloud Callout 9"/>
          <p:cNvSpPr/>
          <p:nvPr/>
        </p:nvSpPr>
        <p:spPr>
          <a:xfrm>
            <a:off x="8501742" y="892629"/>
            <a:ext cx="1928617" cy="1295400"/>
          </a:xfrm>
          <a:prstGeom prst="cloud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Internet</a:t>
            </a:r>
          </a:p>
        </p:txBody>
      </p:sp>
      <p:cxnSp>
        <p:nvCxnSpPr>
          <p:cNvPr id="12" name="Straight Connector 11"/>
          <p:cNvCxnSpPr/>
          <p:nvPr/>
        </p:nvCxnSpPr>
        <p:spPr>
          <a:xfrm>
            <a:off x="1001487" y="2906486"/>
            <a:ext cx="6036127" cy="32657"/>
          </a:xfrm>
          <a:prstGeom prst="line">
            <a:avLst/>
          </a:prstGeom>
          <a:ln w="444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217975" y="2906486"/>
            <a:ext cx="17127" cy="110877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528054" y="2906486"/>
            <a:ext cx="10885" cy="7930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flipV="1">
            <a:off x="7037614" y="1664674"/>
            <a:ext cx="1464128" cy="1274469"/>
          </a:xfrm>
          <a:prstGeom prst="curvedConnector3">
            <a:avLst/>
          </a:prstGeom>
          <a:ln w="28575"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333014" y="3622556"/>
            <a:ext cx="2416628" cy="2242457"/>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20" name="TextBox 19"/>
          <p:cNvSpPr txBox="1"/>
          <p:nvPr/>
        </p:nvSpPr>
        <p:spPr>
          <a:xfrm>
            <a:off x="8632371" y="3710463"/>
            <a:ext cx="1959428" cy="461665"/>
          </a:xfrm>
          <a:prstGeom prst="rect">
            <a:avLst/>
          </a:prstGeom>
          <a:noFill/>
        </p:spPr>
        <p:txBody>
          <a:bodyPr wrap="square" rtlCol="0">
            <a:spAutoFit/>
          </a:bodyPr>
          <a:lstStyle/>
          <a:p>
            <a:pPr>
              <a:spcBef>
                <a:spcPts val="0"/>
              </a:spcBef>
              <a:spcAft>
                <a:spcPts val="0"/>
              </a:spcAft>
              <a:buClr>
                <a:schemeClr val="bg1"/>
              </a:buClr>
            </a:pPr>
            <a:r>
              <a:rPr lang="en-US" sz="2400" dirty="0" smtClean="0">
                <a:solidFill>
                  <a:schemeClr val="bg2"/>
                </a:solidFill>
                <a:latin typeface="+mn-lt"/>
              </a:rPr>
              <a:t>GitHub.com</a:t>
            </a:r>
          </a:p>
        </p:txBody>
      </p:sp>
      <p:grpSp>
        <p:nvGrpSpPr>
          <p:cNvPr id="29" name="Group 28"/>
          <p:cNvGrpSpPr/>
          <p:nvPr/>
        </p:nvGrpSpPr>
        <p:grpSpPr>
          <a:xfrm>
            <a:off x="4042757" y="3699579"/>
            <a:ext cx="2981478" cy="2667936"/>
            <a:chOff x="4476707" y="3699578"/>
            <a:chExt cx="2412656" cy="2590658"/>
          </a:xfrm>
        </p:grpSpPr>
        <p:sp>
          <p:nvSpPr>
            <p:cNvPr id="21" name="TextBox 20"/>
            <p:cNvSpPr txBox="1"/>
            <p:nvPr/>
          </p:nvSpPr>
          <p:spPr>
            <a:xfrm>
              <a:off x="4512821" y="4351244"/>
              <a:ext cx="2340428" cy="1938992"/>
            </a:xfrm>
            <a:prstGeom prst="rect">
              <a:avLst/>
            </a:prstGeom>
            <a:noFill/>
          </p:spPr>
          <p:txBody>
            <a:bodyPr wrap="square" rtlCol="0">
              <a:spAutoFit/>
            </a:bodyPr>
            <a:lstStyle/>
            <a:p>
              <a:pPr marL="285750" indent="-285750">
                <a:spcBef>
                  <a:spcPts val="0"/>
                </a:spcBef>
                <a:spcAft>
                  <a:spcPts val="0"/>
                </a:spcAft>
                <a:buClr>
                  <a:schemeClr val="bg1"/>
                </a:buClr>
                <a:buFont typeface="Arial" panose="020B0604020202020204" pitchFamily="34" charset="0"/>
                <a:buChar char="•"/>
              </a:pPr>
              <a:r>
                <a:rPr lang="en-US" sz="2000" b="1" dirty="0" smtClean="0">
                  <a:solidFill>
                    <a:schemeClr val="bg2"/>
                  </a:solidFill>
                </a:rPr>
                <a:t>Ubuntu 16.04</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Open Puppet Agent</a:t>
              </a:r>
            </a:p>
            <a:p>
              <a:pPr marL="285750" indent="-285750">
                <a:spcBef>
                  <a:spcPts val="0"/>
                </a:spcBef>
                <a:spcAft>
                  <a:spcPts val="0"/>
                </a:spcAft>
                <a:buClr>
                  <a:schemeClr val="bg1"/>
                </a:buClr>
                <a:buFont typeface="Arial" panose="020B0604020202020204" pitchFamily="34" charset="0"/>
                <a:buChar char="•"/>
              </a:pPr>
              <a:r>
                <a:rPr lang="en-US" sz="2000" dirty="0" smtClean="0">
                  <a:solidFill>
                    <a:schemeClr val="bg2"/>
                  </a:solidFill>
                </a:rPr>
                <a:t>Docker</a:t>
              </a:r>
            </a:p>
            <a:p>
              <a:pPr marL="742950" lvl="1" indent="-285750">
                <a:buClr>
                  <a:schemeClr val="bg1"/>
                </a:buClr>
                <a:buFont typeface="Arial" panose="020B0604020202020204" pitchFamily="34" charset="0"/>
                <a:buChar char="•"/>
              </a:pPr>
              <a:r>
                <a:rPr lang="en-US" sz="2000" dirty="0" smtClean="0">
                  <a:solidFill>
                    <a:schemeClr val="bg2"/>
                  </a:solidFill>
                </a:rPr>
                <a:t>Web Server</a:t>
              </a:r>
            </a:p>
            <a:p>
              <a:pPr marL="742950" lvl="1" indent="-285750">
                <a:buClr>
                  <a:schemeClr val="bg1"/>
                </a:buClr>
                <a:buFont typeface="Arial" panose="020B0604020202020204" pitchFamily="34" charset="0"/>
                <a:buChar char="•"/>
              </a:pPr>
              <a:r>
                <a:rPr lang="en-US" sz="2000" dirty="0" smtClean="0">
                  <a:solidFill>
                    <a:schemeClr val="bg2"/>
                  </a:solidFill>
                </a:rPr>
                <a:t>Content</a:t>
              </a:r>
            </a:p>
          </p:txBody>
        </p:sp>
        <p:sp>
          <p:nvSpPr>
            <p:cNvPr id="8" name="TextBox 7"/>
            <p:cNvSpPr txBox="1"/>
            <p:nvPr/>
          </p:nvSpPr>
          <p:spPr>
            <a:xfrm>
              <a:off x="4703321" y="3928178"/>
              <a:ext cx="1959428" cy="461665"/>
            </a:xfrm>
            <a:prstGeom prst="rect">
              <a:avLst/>
            </a:prstGeom>
            <a:noFill/>
          </p:spPr>
          <p:txBody>
            <a:bodyPr wrap="square" rtlCol="0">
              <a:spAutoFit/>
            </a:bodyPr>
            <a:lstStyle/>
            <a:p>
              <a:pPr algn="ctr">
                <a:spcBef>
                  <a:spcPts val="0"/>
                </a:spcBef>
                <a:spcAft>
                  <a:spcPts val="0"/>
                </a:spcAft>
                <a:buClr>
                  <a:schemeClr val="bg1"/>
                </a:buClr>
              </a:pPr>
              <a:r>
                <a:rPr lang="en-US" sz="2400" u="sng" dirty="0" smtClean="0">
                  <a:solidFill>
                    <a:schemeClr val="bg2"/>
                  </a:solidFill>
                  <a:latin typeface="+mn-lt"/>
                </a:rPr>
                <a:t>Client VM</a:t>
              </a:r>
            </a:p>
          </p:txBody>
        </p:sp>
        <p:sp>
          <p:nvSpPr>
            <p:cNvPr id="7" name="Rectangle 6"/>
            <p:cNvSpPr/>
            <p:nvPr/>
          </p:nvSpPr>
          <p:spPr>
            <a:xfrm>
              <a:off x="4476707" y="3699578"/>
              <a:ext cx="2412656" cy="2579173"/>
            </a:xfrm>
            <a:prstGeom prst="rect">
              <a:avLst/>
            </a:prstGeom>
            <a:noFill/>
            <a:ln w="12700" cmpd="sng">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grpSp>
      <p:cxnSp>
        <p:nvCxnSpPr>
          <p:cNvPr id="23" name="Straight Connector 22"/>
          <p:cNvCxnSpPr/>
          <p:nvPr/>
        </p:nvCxnSpPr>
        <p:spPr>
          <a:xfrm>
            <a:off x="7621751" y="993881"/>
            <a:ext cx="0" cy="5361805"/>
          </a:xfrm>
          <a:prstGeom prst="line">
            <a:avLst/>
          </a:prstGeom>
          <a:ln w="136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10" idx="4"/>
            <a:endCxn id="19" idx="0"/>
          </p:cNvCxnSpPr>
          <p:nvPr/>
        </p:nvCxnSpPr>
        <p:spPr>
          <a:xfrm rot="16200000" flipH="1">
            <a:off x="8666494" y="2747722"/>
            <a:ext cx="1272602" cy="477066"/>
          </a:xfrm>
          <a:prstGeom prst="curvedConnector3">
            <a:avLst/>
          </a:prstGeom>
          <a:ln w="28575"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3652" y="2027167"/>
            <a:ext cx="3677619" cy="830997"/>
          </a:xfrm>
          <a:prstGeom prst="rect">
            <a:avLst/>
          </a:prstGeom>
          <a:noFill/>
        </p:spPr>
        <p:txBody>
          <a:bodyPr wrap="square" rtlCol="0">
            <a:spAutoFit/>
          </a:bodyPr>
          <a:lstStyle/>
          <a:p>
            <a:pPr algn="ctr">
              <a:spcBef>
                <a:spcPts val="0"/>
              </a:spcBef>
              <a:spcAft>
                <a:spcPts val="0"/>
              </a:spcAft>
              <a:buClr>
                <a:schemeClr val="bg1"/>
              </a:buClr>
            </a:pPr>
            <a:r>
              <a:rPr lang="en-US" sz="2400" dirty="0" smtClean="0">
                <a:solidFill>
                  <a:schemeClr val="bg2"/>
                </a:solidFill>
              </a:rPr>
              <a:t>Virtualization Platform</a:t>
            </a:r>
          </a:p>
          <a:p>
            <a:pPr algn="ctr">
              <a:spcBef>
                <a:spcPts val="0"/>
              </a:spcBef>
              <a:spcAft>
                <a:spcPts val="0"/>
              </a:spcAft>
              <a:buClr>
                <a:schemeClr val="bg1"/>
              </a:buClr>
            </a:pPr>
            <a:r>
              <a:rPr lang="en-US" sz="2400" i="1" dirty="0" smtClean="0">
                <a:solidFill>
                  <a:schemeClr val="bg2"/>
                </a:solidFill>
              </a:rPr>
              <a:t>(</a:t>
            </a:r>
            <a:r>
              <a:rPr lang="en-US" sz="2400" i="1" dirty="0" err="1" smtClean="0">
                <a:solidFill>
                  <a:schemeClr val="bg2"/>
                </a:solidFill>
              </a:rPr>
              <a:t>VirtualBox</a:t>
            </a:r>
            <a:r>
              <a:rPr lang="en-US" sz="2400" i="1" dirty="0" smtClean="0">
                <a:solidFill>
                  <a:schemeClr val="bg2"/>
                </a:solidFill>
              </a:rPr>
              <a:t>)</a:t>
            </a:r>
            <a:endParaRPr lang="en-US" sz="2400" i="1" dirty="0" smtClean="0">
              <a:solidFill>
                <a:schemeClr val="bg2"/>
              </a:solidFill>
              <a:latin typeface="+mn-lt"/>
            </a:endParaRPr>
          </a:p>
        </p:txBody>
      </p:sp>
    </p:spTree>
    <p:extLst>
      <p:ext uri="{BB962C8B-B14F-4D97-AF65-F5344CB8AC3E}">
        <p14:creationId xmlns:p14="http://schemas.microsoft.com/office/powerpoint/2010/main" val="130933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sz="quarter" idx="10"/>
          </p:nvPr>
        </p:nvSpPr>
        <p:spPr/>
        <p:txBody>
          <a:bodyPr/>
          <a:lstStyle/>
          <a:p>
            <a:pPr marL="857250" indent="-857250">
              <a:buFont typeface="Arial" panose="020B0604020202020204" pitchFamily="34" charset="0"/>
              <a:buChar char="•"/>
            </a:pPr>
            <a:r>
              <a:rPr lang="en-US" sz="3600" dirty="0" smtClean="0"/>
              <a:t>Laptop</a:t>
            </a:r>
          </a:p>
          <a:p>
            <a:pPr marL="857250" indent="-857250">
              <a:buFont typeface="Arial" panose="020B0604020202020204" pitchFamily="34" charset="0"/>
              <a:buChar char="•"/>
            </a:pPr>
            <a:r>
              <a:rPr lang="en-US" sz="3600" dirty="0" smtClean="0"/>
              <a:t>Virtualization Platform (</a:t>
            </a:r>
            <a:r>
              <a:rPr lang="en-US" sz="3600" dirty="0" err="1" smtClean="0"/>
              <a:t>VirtualBox</a:t>
            </a:r>
            <a:r>
              <a:rPr lang="en-US" sz="3600" dirty="0" smtClean="0"/>
              <a:t>)</a:t>
            </a:r>
            <a:endParaRPr lang="en-US" sz="3333" dirty="0" smtClean="0"/>
          </a:p>
          <a:p>
            <a:pPr marL="857250" indent="-857250">
              <a:buFont typeface="Arial" panose="020B0604020202020204" pitchFamily="34" charset="0"/>
              <a:buChar char="•"/>
            </a:pPr>
            <a:r>
              <a:rPr lang="en-US" sz="3600" dirty="0" smtClean="0"/>
              <a:t>Github.com (Source Code Control)</a:t>
            </a:r>
          </a:p>
          <a:p>
            <a:pPr marL="857250" indent="-857250">
              <a:buFont typeface="Arial" panose="020B0604020202020204" pitchFamily="34" charset="0"/>
              <a:buChar char="•"/>
            </a:pPr>
            <a:r>
              <a:rPr lang="en-US" sz="3600" dirty="0" smtClean="0"/>
              <a:t>Puppet (Configuration Management)</a:t>
            </a:r>
          </a:p>
          <a:p>
            <a:pPr marL="857250" indent="-857250">
              <a:buFont typeface="Arial" panose="020B0604020202020204" pitchFamily="34" charset="0"/>
              <a:buChar char="•"/>
            </a:pPr>
            <a:r>
              <a:rPr lang="en-US" sz="3600" dirty="0" smtClean="0"/>
              <a:t>Jenkins (Continuous Integration &amp; Delivery)</a:t>
            </a:r>
            <a:endParaRPr lang="en-US" sz="3600" dirty="0"/>
          </a:p>
        </p:txBody>
      </p:sp>
    </p:spTree>
    <p:extLst>
      <p:ext uri="{BB962C8B-B14F-4D97-AF65-F5344CB8AC3E}">
        <p14:creationId xmlns:p14="http://schemas.microsoft.com/office/powerpoint/2010/main" val="203818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Network Environment</a:t>
            </a:r>
            <a:endParaRPr lang="en-US" dirty="0"/>
          </a:p>
        </p:txBody>
      </p:sp>
      <p:sp>
        <p:nvSpPr>
          <p:cNvPr id="4" name="Rectangle 3"/>
          <p:cNvSpPr/>
          <p:nvPr/>
        </p:nvSpPr>
        <p:spPr>
          <a:xfrm>
            <a:off x="380627" y="2328656"/>
            <a:ext cx="2645228" cy="2906485"/>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6" name="Straight Connector 5"/>
          <p:cNvCxnSpPr/>
          <p:nvPr/>
        </p:nvCxnSpPr>
        <p:spPr>
          <a:xfrm>
            <a:off x="1502040" y="6064813"/>
            <a:ext cx="6411132" cy="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464586" y="1422783"/>
            <a:ext cx="6486040" cy="76201"/>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972932" y="2328656"/>
            <a:ext cx="2645228" cy="2906485"/>
          </a:xfrm>
          <a:prstGeom prst="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14" name="Straight Connector 13"/>
          <p:cNvCxnSpPr>
            <a:stCxn id="8" idx="2"/>
          </p:cNvCxnSpPr>
          <p:nvPr/>
        </p:nvCxnSpPr>
        <p:spPr>
          <a:xfrm>
            <a:off x="7295546" y="5235141"/>
            <a:ext cx="0" cy="82967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39775" y="5235140"/>
            <a:ext cx="0" cy="82967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304310" y="1460883"/>
            <a:ext cx="0" cy="82967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28704" y="1498984"/>
            <a:ext cx="0" cy="829673"/>
          </a:xfrm>
          <a:prstGeom prst="line">
            <a:avLst/>
          </a:prstGeom>
          <a:ln w="762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0" name="Cloud 19"/>
          <p:cNvSpPr/>
          <p:nvPr/>
        </p:nvSpPr>
        <p:spPr>
          <a:xfrm>
            <a:off x="9593451" y="2060815"/>
            <a:ext cx="2200759" cy="1844757"/>
          </a:xfrm>
          <a:prstGeom prst="cloud">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Internet</a:t>
            </a:r>
          </a:p>
        </p:txBody>
      </p:sp>
      <p:cxnSp>
        <p:nvCxnSpPr>
          <p:cNvPr id="22" name="Curved Connector 21"/>
          <p:cNvCxnSpPr/>
          <p:nvPr/>
        </p:nvCxnSpPr>
        <p:spPr>
          <a:xfrm>
            <a:off x="7945270" y="1426825"/>
            <a:ext cx="2748560" cy="810352"/>
          </a:xfrm>
          <a:prstGeom prst="curvedConnector2">
            <a:avLst/>
          </a:prstGeom>
          <a:ln w="76200" cmpd="sng">
            <a:solidFill>
              <a:schemeClr val="bg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423090" y="1704814"/>
            <a:ext cx="2569033"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External Network (NAT)</a:t>
            </a:r>
          </a:p>
        </p:txBody>
      </p:sp>
      <p:sp>
        <p:nvSpPr>
          <p:cNvPr id="30" name="TextBox 29"/>
          <p:cNvSpPr txBox="1"/>
          <p:nvPr/>
        </p:nvSpPr>
        <p:spPr>
          <a:xfrm>
            <a:off x="3262390" y="5559799"/>
            <a:ext cx="3157264"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Internal Network (Host-only Adapter)</a:t>
            </a:r>
          </a:p>
        </p:txBody>
      </p:sp>
      <p:sp>
        <p:nvSpPr>
          <p:cNvPr id="31" name="TextBox 30"/>
          <p:cNvSpPr txBox="1"/>
          <p:nvPr/>
        </p:nvSpPr>
        <p:spPr>
          <a:xfrm>
            <a:off x="1464586" y="2490560"/>
            <a:ext cx="853022"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rgbClr val="FDFFFB"/>
                </a:solidFill>
                <a:latin typeface="+mn-lt"/>
              </a:rPr>
              <a:t>Master</a:t>
            </a:r>
          </a:p>
        </p:txBody>
      </p:sp>
      <p:sp>
        <p:nvSpPr>
          <p:cNvPr id="32" name="TextBox 31"/>
          <p:cNvSpPr txBox="1"/>
          <p:nvPr/>
        </p:nvSpPr>
        <p:spPr>
          <a:xfrm>
            <a:off x="6877799" y="2551503"/>
            <a:ext cx="853022"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rgbClr val="FDFFFB"/>
                </a:solidFill>
                <a:latin typeface="+mn-lt"/>
              </a:rPr>
              <a:t>Client</a:t>
            </a:r>
          </a:p>
        </p:txBody>
      </p:sp>
    </p:spTree>
    <p:extLst>
      <p:ext uri="{BB962C8B-B14F-4D97-AF65-F5344CB8AC3E}">
        <p14:creationId xmlns:p14="http://schemas.microsoft.com/office/powerpoint/2010/main" val="188265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Host Only Network</a:t>
            </a:r>
            <a:endParaRPr lang="en-US" dirty="0"/>
          </a:p>
        </p:txBody>
      </p:sp>
      <p:sp>
        <p:nvSpPr>
          <p:cNvPr id="3" name="Content Placeholder 2"/>
          <p:cNvSpPr>
            <a:spLocks noGrp="1"/>
          </p:cNvSpPr>
          <p:nvPr>
            <p:ph sz="quarter" idx="10"/>
          </p:nvPr>
        </p:nvSpPr>
        <p:spPr/>
        <p:txBody>
          <a:bodyPr/>
          <a:lstStyle/>
          <a:p>
            <a:endParaRPr lang="en-US"/>
          </a:p>
        </p:txBody>
      </p:sp>
      <p:pic>
        <p:nvPicPr>
          <p:cNvPr id="7" name="Picture 6"/>
          <p:cNvPicPr>
            <a:picLocks noChangeAspect="1"/>
          </p:cNvPicPr>
          <p:nvPr/>
        </p:nvPicPr>
        <p:blipFill>
          <a:blip r:embed="rId2"/>
          <a:stretch>
            <a:fillRect/>
          </a:stretch>
        </p:blipFill>
        <p:spPr>
          <a:xfrm>
            <a:off x="361952" y="1703918"/>
            <a:ext cx="11576305" cy="4163044"/>
          </a:xfrm>
          <a:prstGeom prst="rect">
            <a:avLst/>
          </a:prstGeom>
        </p:spPr>
      </p:pic>
      <p:sp>
        <p:nvSpPr>
          <p:cNvPr id="8" name="Rectangle 7"/>
          <p:cNvSpPr/>
          <p:nvPr/>
        </p:nvSpPr>
        <p:spPr>
          <a:xfrm>
            <a:off x="409958" y="2180191"/>
            <a:ext cx="1045029" cy="413657"/>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9" name="TextBox 8"/>
          <p:cNvSpPr txBox="1"/>
          <p:nvPr/>
        </p:nvSpPr>
        <p:spPr>
          <a:xfrm>
            <a:off x="1785366" y="2132183"/>
            <a:ext cx="2251710"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Preferences</a:t>
            </a:r>
            <a:endParaRPr lang="en-US" sz="2400" dirty="0" smtClean="0">
              <a:solidFill>
                <a:schemeClr val="bg2"/>
              </a:solidFill>
              <a:latin typeface="+mn-lt"/>
            </a:endParaRPr>
          </a:p>
        </p:txBody>
      </p:sp>
      <p:cxnSp>
        <p:nvCxnSpPr>
          <p:cNvPr id="11" name="Straight Arrow Connector 10"/>
          <p:cNvCxnSpPr>
            <a:endCxn id="8" idx="3"/>
          </p:cNvCxnSpPr>
          <p:nvPr/>
        </p:nvCxnSpPr>
        <p:spPr>
          <a:xfrm flipH="1" flipV="1">
            <a:off x="1454987" y="2387020"/>
            <a:ext cx="490400" cy="86326"/>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87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99981" y="1789348"/>
            <a:ext cx="5953125" cy="4476750"/>
          </a:xfrm>
          <a:prstGeom prst="rect">
            <a:avLst/>
          </a:prstGeom>
        </p:spPr>
      </p:pic>
      <p:sp>
        <p:nvSpPr>
          <p:cNvPr id="2" name="Title 1"/>
          <p:cNvSpPr>
            <a:spLocks noGrp="1"/>
          </p:cNvSpPr>
          <p:nvPr>
            <p:ph type="title"/>
          </p:nvPr>
        </p:nvSpPr>
        <p:spPr/>
        <p:txBody>
          <a:bodyPr/>
          <a:lstStyle/>
          <a:p>
            <a:r>
              <a:rPr lang="en-US" dirty="0" smtClean="0"/>
              <a:t>Add Host-Only Network</a:t>
            </a:r>
            <a:endParaRPr lang="en-US" dirty="0"/>
          </a:p>
        </p:txBody>
      </p:sp>
      <p:sp>
        <p:nvSpPr>
          <p:cNvPr id="3" name="Content Placeholder 2"/>
          <p:cNvSpPr>
            <a:spLocks noGrp="1"/>
          </p:cNvSpPr>
          <p:nvPr>
            <p:ph sz="quarter" idx="10"/>
          </p:nvPr>
        </p:nvSpPr>
        <p:spPr/>
        <p:txBody>
          <a:bodyPr/>
          <a:lstStyle/>
          <a:p>
            <a:endParaRPr lang="en-US"/>
          </a:p>
        </p:txBody>
      </p:sp>
      <p:sp>
        <p:nvSpPr>
          <p:cNvPr id="7" name="Rectangle 6"/>
          <p:cNvSpPr/>
          <p:nvPr/>
        </p:nvSpPr>
        <p:spPr>
          <a:xfrm>
            <a:off x="4451606" y="3094591"/>
            <a:ext cx="3211066" cy="471569"/>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sp>
        <p:nvSpPr>
          <p:cNvPr id="8" name="TextBox 7"/>
          <p:cNvSpPr txBox="1"/>
          <p:nvPr/>
        </p:nvSpPr>
        <p:spPr>
          <a:xfrm>
            <a:off x="8210550" y="4268487"/>
            <a:ext cx="3682746"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Click Screwdriver to view network settings.</a:t>
            </a:r>
            <a:endParaRPr lang="en-US" sz="2400" dirty="0" smtClean="0">
              <a:solidFill>
                <a:schemeClr val="bg2"/>
              </a:solidFill>
              <a:latin typeface="+mn-lt"/>
            </a:endParaRPr>
          </a:p>
        </p:txBody>
      </p:sp>
      <p:cxnSp>
        <p:nvCxnSpPr>
          <p:cNvPr id="9" name="Straight Arrow Connector 8"/>
          <p:cNvCxnSpPr/>
          <p:nvPr/>
        </p:nvCxnSpPr>
        <p:spPr>
          <a:xfrm flipH="1">
            <a:off x="7753921" y="2715913"/>
            <a:ext cx="822960" cy="49743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0550" y="2087344"/>
            <a:ext cx="3682746"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Verify that there is a Host-Only Adapter configured</a:t>
            </a:r>
            <a:endParaRPr lang="en-US" sz="2400" dirty="0" smtClean="0">
              <a:solidFill>
                <a:schemeClr val="bg2"/>
              </a:solidFill>
              <a:latin typeface="+mn-lt"/>
            </a:endParaRPr>
          </a:p>
        </p:txBody>
      </p:sp>
      <p:cxnSp>
        <p:nvCxnSpPr>
          <p:cNvPr id="14" name="Straight Arrow Connector 13"/>
          <p:cNvCxnSpPr/>
          <p:nvPr/>
        </p:nvCxnSpPr>
        <p:spPr>
          <a:xfrm flipH="1" flipV="1">
            <a:off x="8339328" y="3989641"/>
            <a:ext cx="390786" cy="534233"/>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0"/>
          </p:cNvCxnSpPr>
          <p:nvPr/>
        </p:nvCxnSpPr>
        <p:spPr>
          <a:xfrm flipH="1">
            <a:off x="2678246" y="2846390"/>
            <a:ext cx="525963" cy="105050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202814" y="4268487"/>
            <a:ext cx="822960" cy="49743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750692" y="3566058"/>
            <a:ext cx="3682746"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Network</a:t>
            </a:r>
            <a:endParaRPr lang="en-US" sz="2400" dirty="0" smtClean="0">
              <a:solidFill>
                <a:schemeClr val="bg2"/>
              </a:solidFill>
              <a:latin typeface="+mn-lt"/>
            </a:endParaRPr>
          </a:p>
        </p:txBody>
      </p:sp>
      <p:pic>
        <p:nvPicPr>
          <p:cNvPr id="11" name="Picture 10"/>
          <p:cNvPicPr>
            <a:picLocks noChangeAspect="1"/>
          </p:cNvPicPr>
          <p:nvPr/>
        </p:nvPicPr>
        <p:blipFill>
          <a:blip r:embed="rId3"/>
          <a:stretch>
            <a:fillRect/>
          </a:stretch>
        </p:blipFill>
        <p:spPr>
          <a:xfrm>
            <a:off x="365759" y="2846390"/>
            <a:ext cx="5676900" cy="3228975"/>
          </a:xfrm>
          <a:prstGeom prst="rect">
            <a:avLst/>
          </a:prstGeom>
        </p:spPr>
      </p:pic>
      <p:sp>
        <p:nvSpPr>
          <p:cNvPr id="20" name="TextBox 19"/>
          <p:cNvSpPr txBox="1"/>
          <p:nvPr/>
        </p:nvSpPr>
        <p:spPr>
          <a:xfrm>
            <a:off x="3943160" y="1085997"/>
            <a:ext cx="3874973" cy="1569660"/>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Write down IP Address</a:t>
            </a:r>
          </a:p>
          <a:p>
            <a:pPr>
              <a:spcBef>
                <a:spcPts val="0"/>
              </a:spcBef>
              <a:spcAft>
                <a:spcPts val="0"/>
              </a:spcAft>
              <a:buClr>
                <a:schemeClr val="bg1"/>
              </a:buClr>
            </a:pPr>
            <a:r>
              <a:rPr lang="en-US" sz="2400" dirty="0" smtClean="0">
                <a:solidFill>
                  <a:schemeClr val="bg2"/>
                </a:solidFill>
                <a:latin typeface="+mn-lt"/>
              </a:rPr>
              <a:t>This will be used for adding static IP addresses to the Ubuntu VMs</a:t>
            </a:r>
          </a:p>
        </p:txBody>
      </p:sp>
      <p:cxnSp>
        <p:nvCxnSpPr>
          <p:cNvPr id="18" name="Straight Arrow Connector 17"/>
          <p:cNvCxnSpPr/>
          <p:nvPr/>
        </p:nvCxnSpPr>
        <p:spPr>
          <a:xfrm flipH="1">
            <a:off x="3103211" y="2715913"/>
            <a:ext cx="1227813" cy="1111901"/>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04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9"/>
                    </p:tgtEl>
                  </p:cond>
                </p:stCondLst>
                <p:endSync evt="end" delay="0">
                  <p:rtn val="all"/>
                </p:endSync>
                <p:childTnLst>
                  <p:par>
                    <p:cTn id="42" fill="hold">
                      <p:stCondLst>
                        <p:cond delay="0"/>
                      </p:stCondLst>
                      <p:childTnLst>
                        <p:par>
                          <p:cTn id="43" fill="hold">
                            <p:stCondLst>
                              <p:cond delay="0"/>
                            </p:stCondLst>
                            <p:childTnLst>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46" restart="whenNotActive" fill="hold" evtFilter="cancelBubble" nodeType="interactiveSeq">
                <p:stCondLst>
                  <p:cond evt="onClick" delay="0">
                    <p:tgtEl>
                      <p:spTgt spid="15"/>
                    </p:tgtEl>
                  </p:cond>
                </p:stCondLst>
                <p:endSync evt="end" delay="0">
                  <p:rtn val="all"/>
                </p:endSync>
                <p:childTnLst>
                  <p:par>
                    <p:cTn id="47" fill="hold">
                      <p:stCondLst>
                        <p:cond delay="0"/>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bldLst>
      <p:bldP spid="7" grpId="0" animBg="1"/>
      <p:bldP spid="8" grpId="0" animBg="1"/>
      <p:bldP spid="8" grpId="1" animBg="1"/>
      <p:bldP spid="13" grpId="1" animBg="1"/>
      <p:bldP spid="13" grpId="2" animBg="1"/>
      <p:bldP spid="17" grpId="0" animBg="1"/>
      <p:bldP spid="20" grpId="0" animBg="1"/>
      <p:bldP spid="2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Host Only Network to VM</a:t>
            </a:r>
          </a:p>
        </p:txBody>
      </p:sp>
      <p:pic>
        <p:nvPicPr>
          <p:cNvPr id="6" name="Content Placeholder 5"/>
          <p:cNvPicPr>
            <a:picLocks noGrp="1" noChangeAspect="1"/>
          </p:cNvPicPr>
          <p:nvPr>
            <p:ph sz="quarter" idx="10"/>
          </p:nvPr>
        </p:nvPicPr>
        <p:blipFill>
          <a:blip r:embed="rId2"/>
          <a:stretch>
            <a:fillRect/>
          </a:stretch>
        </p:blipFill>
        <p:spPr>
          <a:xfrm>
            <a:off x="361950" y="1737234"/>
            <a:ext cx="10610850" cy="4189983"/>
          </a:xfrm>
          <a:prstGeom prst="rect">
            <a:avLst/>
          </a:prstGeom>
        </p:spPr>
      </p:pic>
      <p:sp>
        <p:nvSpPr>
          <p:cNvPr id="7" name="TextBox 6"/>
          <p:cNvSpPr txBox="1"/>
          <p:nvPr/>
        </p:nvSpPr>
        <p:spPr>
          <a:xfrm>
            <a:off x="3631069" y="1034921"/>
            <a:ext cx="3941666"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457200" indent="-457200">
              <a:spcBef>
                <a:spcPts val="0"/>
              </a:spcBef>
              <a:spcAft>
                <a:spcPts val="0"/>
              </a:spcAft>
              <a:buClr>
                <a:schemeClr val="bg1"/>
              </a:buClr>
              <a:buFont typeface="+mj-lt"/>
              <a:buAutoNum type="arabicPeriod"/>
            </a:pPr>
            <a:r>
              <a:rPr lang="en-US" sz="2400" dirty="0" smtClean="0">
                <a:solidFill>
                  <a:schemeClr val="bg2"/>
                </a:solidFill>
              </a:rPr>
              <a:t>Select VM</a:t>
            </a:r>
          </a:p>
          <a:p>
            <a:pPr marL="457200" indent="-457200">
              <a:spcBef>
                <a:spcPts val="0"/>
              </a:spcBef>
              <a:spcAft>
                <a:spcPts val="0"/>
              </a:spcAft>
              <a:buClr>
                <a:schemeClr val="bg1"/>
              </a:buClr>
              <a:buFont typeface="+mj-lt"/>
              <a:buAutoNum type="arabicPeriod"/>
            </a:pPr>
            <a:r>
              <a:rPr lang="en-US" sz="2400" dirty="0" smtClean="0">
                <a:solidFill>
                  <a:schemeClr val="bg2"/>
                </a:solidFill>
              </a:rPr>
              <a:t>Select Network</a:t>
            </a:r>
          </a:p>
        </p:txBody>
      </p:sp>
      <p:cxnSp>
        <p:nvCxnSpPr>
          <p:cNvPr id="8" name="Straight Arrow Connector 7"/>
          <p:cNvCxnSpPr/>
          <p:nvPr/>
        </p:nvCxnSpPr>
        <p:spPr>
          <a:xfrm flipH="1">
            <a:off x="1463041" y="1737234"/>
            <a:ext cx="2521818" cy="1766362"/>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64505" y="2089532"/>
            <a:ext cx="388822" cy="3626601"/>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726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5037" y="885524"/>
            <a:ext cx="7781925" cy="5358113"/>
          </a:xfrm>
          <a:prstGeom prst="rect">
            <a:avLst/>
          </a:prstGeom>
        </p:spPr>
      </p:pic>
      <p:sp>
        <p:nvSpPr>
          <p:cNvPr id="2" name="Title 1"/>
          <p:cNvSpPr>
            <a:spLocks noGrp="1"/>
          </p:cNvSpPr>
          <p:nvPr>
            <p:ph type="title"/>
          </p:nvPr>
        </p:nvSpPr>
        <p:spPr/>
        <p:txBody>
          <a:bodyPr/>
          <a:lstStyle/>
          <a:p>
            <a:r>
              <a:rPr lang="en-US" dirty="0" smtClean="0"/>
              <a:t>Attach Host Only Network to VM</a:t>
            </a:r>
            <a:endParaRPr lang="en-US" dirty="0"/>
          </a:p>
        </p:txBody>
      </p:sp>
      <p:sp>
        <p:nvSpPr>
          <p:cNvPr id="4" name="Content Placeholder 3"/>
          <p:cNvSpPr>
            <a:spLocks noGrp="1"/>
          </p:cNvSpPr>
          <p:nvPr>
            <p:ph sz="quarter" idx="10"/>
          </p:nvPr>
        </p:nvSpPr>
        <p:spPr/>
        <p:txBody>
          <a:bodyPr/>
          <a:lstStyle/>
          <a:p>
            <a:endParaRPr lang="en-US"/>
          </a:p>
        </p:txBody>
      </p:sp>
      <p:sp>
        <p:nvSpPr>
          <p:cNvPr id="9" name="TextBox 8"/>
          <p:cNvSpPr txBox="1"/>
          <p:nvPr/>
        </p:nvSpPr>
        <p:spPr>
          <a:xfrm>
            <a:off x="356985" y="1672341"/>
            <a:ext cx="3941666" cy="1569660"/>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457200" indent="-457200">
              <a:spcBef>
                <a:spcPts val="0"/>
              </a:spcBef>
              <a:spcAft>
                <a:spcPts val="0"/>
              </a:spcAft>
              <a:buClr>
                <a:schemeClr val="bg1"/>
              </a:buClr>
              <a:buFont typeface="+mj-lt"/>
              <a:buAutoNum type="arabicPeriod"/>
            </a:pPr>
            <a:r>
              <a:rPr lang="en-US" sz="2400" dirty="0" smtClean="0">
                <a:solidFill>
                  <a:schemeClr val="bg2"/>
                </a:solidFill>
              </a:rPr>
              <a:t>Select Adapter 2</a:t>
            </a:r>
          </a:p>
          <a:p>
            <a:pPr marL="457200" indent="-457200">
              <a:spcBef>
                <a:spcPts val="0"/>
              </a:spcBef>
              <a:spcAft>
                <a:spcPts val="0"/>
              </a:spcAft>
              <a:buClr>
                <a:schemeClr val="bg1"/>
              </a:buClr>
              <a:buFont typeface="+mj-lt"/>
              <a:buAutoNum type="arabicPeriod"/>
            </a:pPr>
            <a:r>
              <a:rPr lang="en-US" sz="2400" dirty="0" smtClean="0">
                <a:solidFill>
                  <a:schemeClr val="bg2"/>
                </a:solidFill>
              </a:rPr>
              <a:t>Host-only Adapter</a:t>
            </a:r>
          </a:p>
          <a:p>
            <a:pPr marL="457200" indent="-457200">
              <a:spcBef>
                <a:spcPts val="0"/>
              </a:spcBef>
              <a:spcAft>
                <a:spcPts val="0"/>
              </a:spcAft>
              <a:buClr>
                <a:schemeClr val="bg1"/>
              </a:buClr>
              <a:buFont typeface="+mj-lt"/>
              <a:buAutoNum type="arabicPeriod"/>
            </a:pPr>
            <a:r>
              <a:rPr lang="en-US" sz="2400" dirty="0" err="1" smtClean="0">
                <a:solidFill>
                  <a:schemeClr val="bg2"/>
                </a:solidFill>
                <a:latin typeface="+mn-lt"/>
              </a:rPr>
              <a:t>VirtualBox</a:t>
            </a:r>
            <a:r>
              <a:rPr lang="en-US" sz="2400" dirty="0" smtClean="0">
                <a:solidFill>
                  <a:schemeClr val="bg2"/>
                </a:solidFill>
                <a:latin typeface="+mn-lt"/>
              </a:rPr>
              <a:t> Host-Only Ethernet Adapter</a:t>
            </a:r>
          </a:p>
        </p:txBody>
      </p:sp>
      <p:sp>
        <p:nvSpPr>
          <p:cNvPr id="8" name="Rectangle 7"/>
          <p:cNvSpPr/>
          <p:nvPr/>
        </p:nvSpPr>
        <p:spPr>
          <a:xfrm>
            <a:off x="5460490" y="2132183"/>
            <a:ext cx="4328403" cy="957526"/>
          </a:xfrm>
          <a:prstGeom prst="rect">
            <a:avLst/>
          </a:prstGeom>
          <a:solidFill>
            <a:srgbClr val="FFFF00">
              <a:alpha val="31000"/>
            </a:srgbClr>
          </a:solidFill>
          <a:ln w="12700" cmpd="sng">
            <a:solidFill>
              <a:srgbClr val="FFFF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cxnSp>
        <p:nvCxnSpPr>
          <p:cNvPr id="11" name="Straight Arrow Connector 10"/>
          <p:cNvCxnSpPr/>
          <p:nvPr/>
        </p:nvCxnSpPr>
        <p:spPr>
          <a:xfrm>
            <a:off x="2916455" y="1734563"/>
            <a:ext cx="2184934" cy="271613"/>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41583" y="2132183"/>
            <a:ext cx="1511166" cy="46575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195587" y="2723949"/>
            <a:ext cx="1732548" cy="240632"/>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90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4" name="Content Placeholder 3"/>
          <p:cNvPicPr>
            <a:picLocks noGrp="1" noChangeAspect="1"/>
          </p:cNvPicPr>
          <p:nvPr>
            <p:ph sz="quarter" idx="10"/>
          </p:nvPr>
        </p:nvPicPr>
        <p:blipFill>
          <a:blip r:embed="rId2"/>
          <a:stretch>
            <a:fillRect/>
          </a:stretch>
        </p:blipFill>
        <p:spPr>
          <a:xfrm>
            <a:off x="2463904" y="1703388"/>
            <a:ext cx="6406942" cy="4257675"/>
          </a:xfrm>
          <a:prstGeom prst="rect">
            <a:avLst/>
          </a:prstGeom>
        </p:spPr>
      </p:pic>
      <p:cxnSp>
        <p:nvCxnSpPr>
          <p:cNvPr id="5" name="Straight Arrow Connector 4"/>
          <p:cNvCxnSpPr/>
          <p:nvPr/>
        </p:nvCxnSpPr>
        <p:spPr>
          <a:xfrm flipV="1">
            <a:off x="6379897" y="1979076"/>
            <a:ext cx="683394" cy="146241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9329" y="3567766"/>
            <a:ext cx="541234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the network button</a:t>
            </a:r>
          </a:p>
          <a:p>
            <a:pPr>
              <a:spcBef>
                <a:spcPts val="0"/>
              </a:spcBef>
              <a:spcAft>
                <a:spcPts val="0"/>
              </a:spcAft>
              <a:buClr>
                <a:schemeClr val="bg1"/>
              </a:buClr>
            </a:pPr>
            <a:r>
              <a:rPr lang="en-US" sz="2400" dirty="0" smtClean="0">
                <a:solidFill>
                  <a:schemeClr val="bg2"/>
                </a:solidFill>
              </a:rPr>
              <a:t>Then Select ‘Connection Information’</a:t>
            </a:r>
          </a:p>
        </p:txBody>
      </p:sp>
    </p:spTree>
    <p:extLst>
      <p:ext uri="{BB962C8B-B14F-4D97-AF65-F5344CB8AC3E}">
        <p14:creationId xmlns:p14="http://schemas.microsoft.com/office/powerpoint/2010/main" val="325911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8" name="Content Placeholder 7"/>
          <p:cNvPicPr>
            <a:picLocks noGrp="1" noChangeAspect="1"/>
          </p:cNvPicPr>
          <p:nvPr>
            <p:ph sz="quarter" idx="10"/>
          </p:nvPr>
        </p:nvPicPr>
        <p:blipFill>
          <a:blip r:embed="rId2"/>
          <a:stretch>
            <a:fillRect/>
          </a:stretch>
        </p:blipFill>
        <p:spPr>
          <a:xfrm>
            <a:off x="2587299" y="1703388"/>
            <a:ext cx="6160151" cy="4257675"/>
          </a:xfrm>
          <a:prstGeom prst="rect">
            <a:avLst/>
          </a:prstGeom>
        </p:spPr>
      </p:pic>
      <p:cxnSp>
        <p:nvCxnSpPr>
          <p:cNvPr id="5" name="Straight Arrow Connector 4"/>
          <p:cNvCxnSpPr/>
          <p:nvPr/>
        </p:nvCxnSpPr>
        <p:spPr>
          <a:xfrm flipH="1" flipV="1">
            <a:off x="7177591" y="2041260"/>
            <a:ext cx="2137859" cy="503773"/>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467716" y="2343040"/>
            <a:ext cx="541234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the network button</a:t>
            </a:r>
          </a:p>
          <a:p>
            <a:pPr>
              <a:spcBef>
                <a:spcPts val="0"/>
              </a:spcBef>
              <a:spcAft>
                <a:spcPts val="0"/>
              </a:spcAft>
              <a:buClr>
                <a:schemeClr val="bg1"/>
              </a:buClr>
            </a:pPr>
            <a:r>
              <a:rPr lang="en-US" sz="2400" dirty="0" smtClean="0">
                <a:solidFill>
                  <a:schemeClr val="bg2"/>
                </a:solidFill>
              </a:rPr>
              <a:t>Then Select ‘Connection Information’</a:t>
            </a:r>
          </a:p>
        </p:txBody>
      </p:sp>
      <p:cxnSp>
        <p:nvCxnSpPr>
          <p:cNvPr id="9" name="Straight Arrow Connector 8"/>
          <p:cNvCxnSpPr/>
          <p:nvPr/>
        </p:nvCxnSpPr>
        <p:spPr>
          <a:xfrm flipH="1" flipV="1">
            <a:off x="6956612" y="3567766"/>
            <a:ext cx="2459300" cy="73121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07612" y="4398763"/>
            <a:ext cx="399271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Note the Interface and Hardware Address </a:t>
            </a:r>
          </a:p>
        </p:txBody>
      </p:sp>
    </p:spTree>
    <p:extLst>
      <p:ext uri="{BB962C8B-B14F-4D97-AF65-F5344CB8AC3E}">
        <p14:creationId xmlns:p14="http://schemas.microsoft.com/office/powerpoint/2010/main" val="30882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4" name="Content Placeholder 3"/>
          <p:cNvPicPr>
            <a:picLocks noGrp="1" noChangeAspect="1"/>
          </p:cNvPicPr>
          <p:nvPr>
            <p:ph sz="quarter" idx="10"/>
          </p:nvPr>
        </p:nvPicPr>
        <p:blipFill>
          <a:blip r:embed="rId2"/>
          <a:stretch>
            <a:fillRect/>
          </a:stretch>
        </p:blipFill>
        <p:spPr>
          <a:xfrm>
            <a:off x="2463904" y="1703388"/>
            <a:ext cx="6406942" cy="4257675"/>
          </a:xfrm>
          <a:prstGeom prst="rect">
            <a:avLst/>
          </a:prstGeom>
        </p:spPr>
      </p:pic>
      <p:cxnSp>
        <p:nvCxnSpPr>
          <p:cNvPr id="5" name="Straight Arrow Connector 4"/>
          <p:cNvCxnSpPr/>
          <p:nvPr/>
        </p:nvCxnSpPr>
        <p:spPr>
          <a:xfrm flipV="1">
            <a:off x="6379897" y="1979076"/>
            <a:ext cx="683394" cy="146241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9329" y="3567766"/>
            <a:ext cx="5412348"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Close Connection Information</a:t>
            </a:r>
          </a:p>
          <a:p>
            <a:pPr>
              <a:spcBef>
                <a:spcPts val="0"/>
              </a:spcBef>
              <a:spcAft>
                <a:spcPts val="0"/>
              </a:spcAft>
              <a:buClr>
                <a:schemeClr val="bg1"/>
              </a:buClr>
            </a:pPr>
            <a:r>
              <a:rPr lang="en-US" sz="2400" dirty="0" smtClean="0">
                <a:solidFill>
                  <a:schemeClr val="bg2"/>
                </a:solidFill>
              </a:rPr>
              <a:t>Select the network button</a:t>
            </a:r>
          </a:p>
          <a:p>
            <a:pPr>
              <a:spcBef>
                <a:spcPts val="0"/>
              </a:spcBef>
              <a:spcAft>
                <a:spcPts val="0"/>
              </a:spcAft>
              <a:buClr>
                <a:schemeClr val="bg1"/>
              </a:buClr>
            </a:pPr>
            <a:r>
              <a:rPr lang="en-US" sz="2400" dirty="0" smtClean="0">
                <a:solidFill>
                  <a:schemeClr val="bg2"/>
                </a:solidFill>
              </a:rPr>
              <a:t>Then Select ‘Edit Connections’</a:t>
            </a:r>
          </a:p>
        </p:txBody>
      </p:sp>
    </p:spTree>
    <p:extLst>
      <p:ext uri="{BB962C8B-B14F-4D97-AF65-F5344CB8AC3E}">
        <p14:creationId xmlns:p14="http://schemas.microsoft.com/office/powerpoint/2010/main" val="317511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nla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7353" y="611082"/>
            <a:ext cx="9633617" cy="5550495"/>
          </a:xfrm>
          <a:prstGeom prst="rect">
            <a:avLst/>
          </a:prstGeom>
        </p:spPr>
      </p:pic>
      <p:sp>
        <p:nvSpPr>
          <p:cNvPr id="3" name="Title 1"/>
          <p:cNvSpPr txBox="1">
            <a:spLocks/>
          </p:cNvSpPr>
          <p:nvPr/>
        </p:nvSpPr>
        <p:spPr>
          <a:xfrm>
            <a:off x="1694052" y="113710"/>
            <a:ext cx="9007361" cy="428625"/>
          </a:xfrm>
          <a:prstGeom prst="rect">
            <a:avLst/>
          </a:prstGeom>
          <a:ln>
            <a:solidFill>
              <a:schemeClr val="bg1"/>
            </a:solidFill>
          </a:ln>
        </p:spPr>
        <p:txBody>
          <a:bodyPr lIns="0" rIns="0"/>
          <a:lstStyle>
            <a:lvl1pPr algn="l" rtl="0" eaLnBrk="1" fontAlgn="base" hangingPunct="1">
              <a:lnSpc>
                <a:spcPct val="90000"/>
              </a:lnSpc>
              <a:spcBef>
                <a:spcPct val="0"/>
              </a:spcBef>
              <a:spcAft>
                <a:spcPct val="0"/>
              </a:spcAft>
              <a:defRPr sz="3733" b="0" cap="none" baseline="0">
                <a:solidFill>
                  <a:schemeClr val="tx2"/>
                </a:solidFill>
                <a:latin typeface="Arial" panose="020B0604020202020204" pitchFamily="34" charset="0"/>
                <a:ea typeface="Arial"/>
                <a:cs typeface="Arial" panose="020B0604020202020204" pitchFamily="34" charset="0"/>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a:lstStyle>
          <a:p>
            <a:pPr algn="ctr"/>
            <a:r>
              <a:rPr lang="en-US" sz="2400" b="1" kern="0">
                <a:solidFill>
                  <a:srgbClr val="007DB8"/>
                </a:solidFill>
              </a:rPr>
              <a:t>THE CLOUD NATIVE LANDSCAPE</a:t>
            </a:r>
          </a:p>
        </p:txBody>
      </p:sp>
      <p:sp>
        <p:nvSpPr>
          <p:cNvPr id="5" name="TextBox 4"/>
          <p:cNvSpPr txBox="1"/>
          <p:nvPr/>
        </p:nvSpPr>
        <p:spPr>
          <a:xfrm>
            <a:off x="3007472" y="6499035"/>
            <a:ext cx="3504164" cy="184666"/>
          </a:xfrm>
          <a:prstGeom prst="rect">
            <a:avLst/>
          </a:prstGeom>
          <a:noFill/>
        </p:spPr>
        <p:txBody>
          <a:bodyPr wrap="none" lIns="0" tIns="0" rIns="0" bIns="0" rtlCol="0">
            <a:spAutoFit/>
          </a:bodyPr>
          <a:lstStyle/>
          <a:p>
            <a:pPr fontAlgn="base">
              <a:spcBef>
                <a:spcPct val="0"/>
              </a:spcBef>
              <a:spcAft>
                <a:spcPct val="0"/>
              </a:spcAft>
            </a:pPr>
            <a:r>
              <a:rPr lang="en-US" sz="1200">
                <a:solidFill>
                  <a:srgbClr val="444444"/>
                </a:solidFill>
              </a:rPr>
              <a:t>*From Cloud Native Computing Foundation (CNCF)</a:t>
            </a:r>
            <a:endParaRPr lang="en-US" sz="1200" dirty="0">
              <a:solidFill>
                <a:srgbClr val="444444"/>
              </a:solidFill>
            </a:endParaRPr>
          </a:p>
        </p:txBody>
      </p:sp>
      <p:sp>
        <p:nvSpPr>
          <p:cNvPr id="7" name="Rectangle 6"/>
          <p:cNvSpPr/>
          <p:nvPr/>
        </p:nvSpPr>
        <p:spPr>
          <a:xfrm>
            <a:off x="4615958" y="3278459"/>
            <a:ext cx="2037604"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1" name="Rectangle 10"/>
          <p:cNvSpPr/>
          <p:nvPr/>
        </p:nvSpPr>
        <p:spPr>
          <a:xfrm>
            <a:off x="7233026" y="960000"/>
            <a:ext cx="860529" cy="927915"/>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2" name="Rectangle 11"/>
          <p:cNvSpPr/>
          <p:nvPr/>
        </p:nvSpPr>
        <p:spPr>
          <a:xfrm>
            <a:off x="4811454" y="1004964"/>
            <a:ext cx="775307" cy="927915"/>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4" name="Rectangle 13"/>
          <p:cNvSpPr/>
          <p:nvPr/>
        </p:nvSpPr>
        <p:spPr>
          <a:xfrm>
            <a:off x="5634761" y="4286260"/>
            <a:ext cx="1018802"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grpSp>
        <p:nvGrpSpPr>
          <p:cNvPr id="6" name="Group 5"/>
          <p:cNvGrpSpPr/>
          <p:nvPr/>
        </p:nvGrpSpPr>
        <p:grpSpPr>
          <a:xfrm>
            <a:off x="8821338" y="5276850"/>
            <a:ext cx="1246908" cy="884727"/>
            <a:chOff x="8821338" y="5276850"/>
            <a:chExt cx="1246908" cy="884727"/>
          </a:xfrm>
        </p:grpSpPr>
        <p:sp>
          <p:nvSpPr>
            <p:cNvPr id="4" name="Rectangle 3"/>
            <p:cNvSpPr/>
            <p:nvPr/>
          </p:nvSpPr>
          <p:spPr>
            <a:xfrm>
              <a:off x="8924925" y="5276850"/>
              <a:ext cx="119062" cy="884727"/>
            </a:xfrm>
            <a:prstGeom prst="rect">
              <a:avLst/>
            </a:prstGeom>
            <a:solidFill>
              <a:schemeClr val="tx2"/>
            </a:solidFill>
            <a:ln>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38" y="5376313"/>
              <a:ext cx="1246908" cy="685800"/>
            </a:xfrm>
            <a:prstGeom prst="rect">
              <a:avLst/>
            </a:prstGeom>
          </p:spPr>
        </p:pic>
      </p:grpSp>
      <p:sp>
        <p:nvSpPr>
          <p:cNvPr id="13" name="Rectangle 12"/>
          <p:cNvSpPr/>
          <p:nvPr/>
        </p:nvSpPr>
        <p:spPr>
          <a:xfrm>
            <a:off x="8924925" y="5328919"/>
            <a:ext cx="1143321"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Tree>
    <p:extLst>
      <p:ext uri="{BB962C8B-B14F-4D97-AF65-F5344CB8AC3E}">
        <p14:creationId xmlns:p14="http://schemas.microsoft.com/office/powerpoint/2010/main" val="7584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2500"/>
                            </p:stCondLst>
                            <p:childTnLst>
                              <p:par>
                                <p:cTn id="16" presetID="10" presetClass="entr" presetSubtype="0"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3500"/>
                            </p:stCondLst>
                            <p:childTnLst>
                              <p:par>
                                <p:cTn id="20" presetID="10"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4500"/>
                            </p:stCondLst>
                            <p:childTnLst>
                              <p:par>
                                <p:cTn id="24" presetID="10" presetClass="entr" presetSubtype="0" fill="hold" grpId="0" nodeType="after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500"/>
                            </p:stCondLst>
                            <p:childTnLst>
                              <p:par>
                                <p:cTn id="28" presetID="10" presetClass="entr" presetSubtype="0" fill="hold" grpId="0" nodeType="after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6500"/>
                            </p:stCondLst>
                            <p:childTnLst>
                              <p:par>
                                <p:cTn id="32" presetID="10" presetClass="entr" presetSubtype="0" fill="hold" grpId="0" nodeType="after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2" grpId="0" animBg="1"/>
      <p:bldP spid="14"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7" name="Content Placeholder 6"/>
          <p:cNvPicPr>
            <a:picLocks noGrp="1" noChangeAspect="1"/>
          </p:cNvPicPr>
          <p:nvPr>
            <p:ph sz="quarter" idx="10"/>
          </p:nvPr>
        </p:nvPicPr>
        <p:blipFill>
          <a:blip r:embed="rId2"/>
          <a:stretch>
            <a:fillRect/>
          </a:stretch>
        </p:blipFill>
        <p:spPr>
          <a:xfrm>
            <a:off x="2632457" y="1703388"/>
            <a:ext cx="6069836" cy="4257675"/>
          </a:xfrm>
          <a:prstGeom prst="rect">
            <a:avLst/>
          </a:prstGeom>
        </p:spPr>
      </p:pic>
      <p:cxnSp>
        <p:nvCxnSpPr>
          <p:cNvPr id="8" name="Straight Arrow Connector 7"/>
          <p:cNvCxnSpPr/>
          <p:nvPr/>
        </p:nvCxnSpPr>
        <p:spPr>
          <a:xfrm flipH="1" flipV="1">
            <a:off x="7427260" y="3379694"/>
            <a:ext cx="667869" cy="385482"/>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11776" y="3832224"/>
            <a:ext cx="1863600"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‘Add’</a:t>
            </a:r>
          </a:p>
        </p:txBody>
      </p:sp>
    </p:spTree>
    <p:extLst>
      <p:ext uri="{BB962C8B-B14F-4D97-AF65-F5344CB8AC3E}">
        <p14:creationId xmlns:p14="http://schemas.microsoft.com/office/powerpoint/2010/main" val="30930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10" name="Content Placeholder 9"/>
          <p:cNvPicPr>
            <a:picLocks noGrp="1" noChangeAspect="1"/>
          </p:cNvPicPr>
          <p:nvPr>
            <p:ph sz="quarter" idx="10"/>
          </p:nvPr>
        </p:nvPicPr>
        <p:blipFill>
          <a:blip r:embed="rId2"/>
          <a:stretch>
            <a:fillRect/>
          </a:stretch>
        </p:blipFill>
        <p:spPr>
          <a:xfrm>
            <a:off x="2620419" y="1703388"/>
            <a:ext cx="6093911" cy="4257675"/>
          </a:xfrm>
          <a:prstGeom prst="rect">
            <a:avLst/>
          </a:prstGeom>
        </p:spPr>
      </p:pic>
      <p:cxnSp>
        <p:nvCxnSpPr>
          <p:cNvPr id="11" name="Straight Arrow Connector 10"/>
          <p:cNvCxnSpPr/>
          <p:nvPr/>
        </p:nvCxnSpPr>
        <p:spPr>
          <a:xfrm flipH="1" flipV="1">
            <a:off x="7942731" y="4984376"/>
            <a:ext cx="1021975" cy="40789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27246" y="5436906"/>
            <a:ext cx="3297954"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Leave as Ethernet</a:t>
            </a:r>
          </a:p>
          <a:p>
            <a:pPr>
              <a:spcBef>
                <a:spcPts val="0"/>
              </a:spcBef>
              <a:spcAft>
                <a:spcPts val="0"/>
              </a:spcAft>
              <a:buClr>
                <a:schemeClr val="bg1"/>
              </a:buClr>
            </a:pPr>
            <a:r>
              <a:rPr lang="en-US" sz="2400" dirty="0" smtClean="0">
                <a:solidFill>
                  <a:schemeClr val="bg2"/>
                </a:solidFill>
              </a:rPr>
              <a:t>Select ‘Create’</a:t>
            </a:r>
          </a:p>
        </p:txBody>
      </p:sp>
    </p:spTree>
    <p:extLst>
      <p:ext uri="{BB962C8B-B14F-4D97-AF65-F5344CB8AC3E}">
        <p14:creationId xmlns:p14="http://schemas.microsoft.com/office/powerpoint/2010/main" val="247333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4" name="Content Placeholder 3"/>
          <p:cNvPicPr>
            <a:picLocks noGrp="1" noChangeAspect="1"/>
          </p:cNvPicPr>
          <p:nvPr>
            <p:ph sz="quarter" idx="10"/>
          </p:nvPr>
        </p:nvPicPr>
        <p:blipFill>
          <a:blip r:embed="rId2"/>
          <a:stretch>
            <a:fillRect/>
          </a:stretch>
        </p:blipFill>
        <p:spPr>
          <a:xfrm>
            <a:off x="2602370" y="1703388"/>
            <a:ext cx="6130010" cy="4257675"/>
          </a:xfrm>
          <a:prstGeom prst="rect">
            <a:avLst/>
          </a:prstGeom>
        </p:spPr>
      </p:pic>
      <p:cxnSp>
        <p:nvCxnSpPr>
          <p:cNvPr id="8" name="Straight Arrow Connector 7"/>
          <p:cNvCxnSpPr/>
          <p:nvPr/>
        </p:nvCxnSpPr>
        <p:spPr>
          <a:xfrm flipH="1" flipV="1">
            <a:off x="6817659" y="3505200"/>
            <a:ext cx="1770531" cy="51099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159376" y="4164104"/>
            <a:ext cx="4198906" cy="1569660"/>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Name connection (i.e. </a:t>
            </a:r>
            <a:r>
              <a:rPr lang="en-US" sz="2400" dirty="0" err="1" smtClean="0">
                <a:solidFill>
                  <a:schemeClr val="bg2"/>
                </a:solidFill>
              </a:rPr>
              <a:t>mastercon</a:t>
            </a:r>
            <a:r>
              <a:rPr lang="en-US" sz="2400" dirty="0" smtClean="0">
                <a:solidFill>
                  <a:schemeClr val="bg2"/>
                </a:solidFill>
              </a:rPr>
              <a:t>)</a:t>
            </a:r>
          </a:p>
          <a:p>
            <a:pPr>
              <a:spcBef>
                <a:spcPts val="0"/>
              </a:spcBef>
              <a:spcAft>
                <a:spcPts val="0"/>
              </a:spcAft>
              <a:buClr>
                <a:schemeClr val="bg1"/>
              </a:buClr>
            </a:pPr>
            <a:r>
              <a:rPr lang="en-US" sz="2400" dirty="0" smtClean="0">
                <a:solidFill>
                  <a:schemeClr val="bg2"/>
                </a:solidFill>
              </a:rPr>
              <a:t>Set device to the prior noted interface</a:t>
            </a:r>
          </a:p>
        </p:txBody>
      </p:sp>
      <p:cxnSp>
        <p:nvCxnSpPr>
          <p:cNvPr id="13" name="Straight Arrow Connector 12"/>
          <p:cNvCxnSpPr/>
          <p:nvPr/>
        </p:nvCxnSpPr>
        <p:spPr>
          <a:xfrm flipH="1" flipV="1">
            <a:off x="5625354" y="2846296"/>
            <a:ext cx="3107026" cy="1169894"/>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5" name="Content Placeholder 4"/>
          <p:cNvPicPr>
            <a:picLocks noGrp="1" noChangeAspect="1"/>
          </p:cNvPicPr>
          <p:nvPr>
            <p:ph sz="quarter" idx="10"/>
          </p:nvPr>
        </p:nvPicPr>
        <p:blipFill>
          <a:blip r:embed="rId2"/>
          <a:stretch>
            <a:fillRect/>
          </a:stretch>
        </p:blipFill>
        <p:spPr>
          <a:xfrm>
            <a:off x="2614702" y="1703388"/>
            <a:ext cx="6105345" cy="4257675"/>
          </a:xfrm>
          <a:prstGeom prst="rect">
            <a:avLst/>
          </a:prstGeom>
        </p:spPr>
      </p:pic>
      <p:cxnSp>
        <p:nvCxnSpPr>
          <p:cNvPr id="10" name="Straight Arrow Connector 9"/>
          <p:cNvCxnSpPr/>
          <p:nvPr/>
        </p:nvCxnSpPr>
        <p:spPr>
          <a:xfrm flipH="1" flipV="1">
            <a:off x="7346578" y="3160058"/>
            <a:ext cx="1021975" cy="407895"/>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231093" y="3612588"/>
            <a:ext cx="3297954"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Select IPv4 Settings</a:t>
            </a:r>
          </a:p>
          <a:p>
            <a:pPr>
              <a:spcBef>
                <a:spcPts val="0"/>
              </a:spcBef>
              <a:spcAft>
                <a:spcPts val="0"/>
              </a:spcAft>
              <a:buClr>
                <a:schemeClr val="bg1"/>
              </a:buClr>
            </a:pPr>
            <a:r>
              <a:rPr lang="en-US" sz="2400" dirty="0" smtClean="0">
                <a:solidFill>
                  <a:schemeClr val="bg2"/>
                </a:solidFill>
              </a:rPr>
              <a:t>Change Method to Manual</a:t>
            </a:r>
          </a:p>
        </p:txBody>
      </p:sp>
    </p:spTree>
    <p:extLst>
      <p:ext uri="{BB962C8B-B14F-4D97-AF65-F5344CB8AC3E}">
        <p14:creationId xmlns:p14="http://schemas.microsoft.com/office/powerpoint/2010/main" val="121485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7" name="Content Placeholder 6"/>
          <p:cNvPicPr>
            <a:picLocks noGrp="1" noChangeAspect="1"/>
          </p:cNvPicPr>
          <p:nvPr>
            <p:ph sz="quarter" idx="10"/>
          </p:nvPr>
        </p:nvPicPr>
        <p:blipFill>
          <a:blip r:embed="rId2"/>
          <a:stretch>
            <a:fillRect/>
          </a:stretch>
        </p:blipFill>
        <p:spPr>
          <a:xfrm>
            <a:off x="2599920" y="1703388"/>
            <a:ext cx="6134910" cy="4257675"/>
          </a:xfrm>
          <a:prstGeom prst="rect">
            <a:avLst/>
          </a:prstGeom>
        </p:spPr>
      </p:pic>
      <p:cxnSp>
        <p:nvCxnSpPr>
          <p:cNvPr id="15" name="Straight Arrow Connector 14"/>
          <p:cNvCxnSpPr/>
          <p:nvPr/>
        </p:nvCxnSpPr>
        <p:spPr>
          <a:xfrm flipV="1">
            <a:off x="2599920" y="3913094"/>
            <a:ext cx="1205598" cy="847641"/>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388956" y="4336914"/>
            <a:ext cx="759132" cy="63718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21791" y="4958826"/>
            <a:ext cx="5412348"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Add an address and make it a static IP. Make the master x.x.x.10 and the client x.x.x.20. </a:t>
            </a:r>
            <a:endParaRPr lang="en-US" sz="2400" dirty="0" smtClean="0">
              <a:solidFill>
                <a:schemeClr val="bg2"/>
              </a:solidFill>
              <a:latin typeface="+mn-lt"/>
            </a:endParaRPr>
          </a:p>
        </p:txBody>
      </p:sp>
    </p:spTree>
    <p:extLst>
      <p:ext uri="{BB962C8B-B14F-4D97-AF65-F5344CB8AC3E}">
        <p14:creationId xmlns:p14="http://schemas.microsoft.com/office/powerpoint/2010/main" val="34444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Static IP Address</a:t>
            </a:r>
            <a:endParaRPr lang="en-US" dirty="0"/>
          </a:p>
        </p:txBody>
      </p:sp>
      <p:pic>
        <p:nvPicPr>
          <p:cNvPr id="5" name="Content Placeholder 4"/>
          <p:cNvPicPr>
            <a:picLocks noGrp="1" noChangeAspect="1"/>
          </p:cNvPicPr>
          <p:nvPr>
            <p:ph sz="quarter" idx="10"/>
          </p:nvPr>
        </p:nvPicPr>
        <p:blipFill>
          <a:blip r:embed="rId2"/>
          <a:stretch>
            <a:fillRect/>
          </a:stretch>
        </p:blipFill>
        <p:spPr>
          <a:xfrm>
            <a:off x="2600804" y="1703388"/>
            <a:ext cx="6133141" cy="4257675"/>
          </a:xfrm>
          <a:prstGeom prst="rect">
            <a:avLst/>
          </a:prstGeom>
        </p:spPr>
      </p:pic>
      <p:cxnSp>
        <p:nvCxnSpPr>
          <p:cNvPr id="15" name="Straight Arrow Connector 14"/>
          <p:cNvCxnSpPr/>
          <p:nvPr/>
        </p:nvCxnSpPr>
        <p:spPr>
          <a:xfrm flipV="1">
            <a:off x="2599920" y="3913094"/>
            <a:ext cx="1205598" cy="847641"/>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388956" y="4336914"/>
            <a:ext cx="759132" cy="637189"/>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087907" y="2288859"/>
            <a:ext cx="1214716" cy="551330"/>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86505" y="2840189"/>
            <a:ext cx="3297954" cy="1569660"/>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Save the profile, then set it active by selecting it in the network menu</a:t>
            </a:r>
          </a:p>
        </p:txBody>
      </p:sp>
    </p:spTree>
    <p:extLst>
      <p:ext uri="{BB962C8B-B14F-4D97-AF65-F5344CB8AC3E}">
        <p14:creationId xmlns:p14="http://schemas.microsoft.com/office/powerpoint/2010/main" val="354782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Repeat this process for the 2</a:t>
            </a:r>
            <a:r>
              <a:rPr lang="en-US" baseline="30000" dirty="0" smtClean="0"/>
              <a:t>nd</a:t>
            </a:r>
            <a:r>
              <a:rPr lang="en-US" dirty="0" smtClean="0"/>
              <a:t> VM</a:t>
            </a:r>
            <a:endParaRPr lang="en-US" dirty="0"/>
          </a:p>
        </p:txBody>
      </p:sp>
      <p:sp>
        <p:nvSpPr>
          <p:cNvPr id="2" name="Content Placeholder 1"/>
          <p:cNvSpPr>
            <a:spLocks noGrp="1"/>
          </p:cNvSpPr>
          <p:nvPr>
            <p:ph sz="quarter" idx="10"/>
          </p:nvPr>
        </p:nvSpPr>
        <p:spPr/>
        <p:txBody>
          <a:bodyPr/>
          <a:lstStyle/>
          <a:p>
            <a:endParaRPr lang="en-US"/>
          </a:p>
        </p:txBody>
      </p:sp>
    </p:spTree>
    <p:extLst>
      <p:ext uri="{BB962C8B-B14F-4D97-AF65-F5344CB8AC3E}">
        <p14:creationId xmlns:p14="http://schemas.microsoft.com/office/powerpoint/2010/main" val="167999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a:t>
            </a:r>
            <a:r>
              <a:rPr lang="en-US" dirty="0" err="1" smtClean="0"/>
              <a:t>Github</a:t>
            </a:r>
            <a:r>
              <a:rPr lang="en-US" dirty="0" smtClean="0"/>
              <a:t> Account</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56351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 GitHub Account</a:t>
            </a:r>
            <a:endParaRPr lang="en-US" dirty="0"/>
          </a:p>
        </p:txBody>
      </p:sp>
      <p:sp>
        <p:nvSpPr>
          <p:cNvPr id="4" name="Content Placeholder 3"/>
          <p:cNvSpPr>
            <a:spLocks noGrp="1"/>
          </p:cNvSpPr>
          <p:nvPr>
            <p:ph sz="quarter" idx="10"/>
          </p:nvPr>
        </p:nvSpPr>
        <p:spPr/>
        <p:txBody>
          <a:bodyPr/>
          <a:lstStyle/>
          <a:p>
            <a:pPr marL="0" indent="0" algn="ctr">
              <a:buNone/>
            </a:pPr>
            <a:r>
              <a:rPr lang="en-US" sz="6600" b="1" dirty="0"/>
              <a:t>https://github.com/join</a:t>
            </a:r>
            <a:endParaRPr lang="en-US" sz="6600" dirty="0"/>
          </a:p>
        </p:txBody>
      </p:sp>
    </p:spTree>
    <p:extLst>
      <p:ext uri="{BB962C8B-B14F-4D97-AF65-F5344CB8AC3E}">
        <p14:creationId xmlns:p14="http://schemas.microsoft.com/office/powerpoint/2010/main" val="102815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Into </a:t>
            </a:r>
            <a:r>
              <a:rPr lang="en-US" dirty="0" err="1" smtClean="0"/>
              <a:t>Github</a:t>
            </a:r>
            <a:endParaRPr lang="en-US" dirty="0"/>
          </a:p>
        </p:txBody>
      </p:sp>
      <p:pic>
        <p:nvPicPr>
          <p:cNvPr id="4" name="Content Placeholder 3"/>
          <p:cNvPicPr>
            <a:picLocks noGrp="1" noChangeAspect="1"/>
          </p:cNvPicPr>
          <p:nvPr>
            <p:ph sz="quarter" idx="10"/>
          </p:nvPr>
        </p:nvPicPr>
        <p:blipFill>
          <a:blip r:embed="rId2"/>
          <a:stretch>
            <a:fillRect/>
          </a:stretch>
        </p:blipFill>
        <p:spPr>
          <a:xfrm>
            <a:off x="4002245" y="1703388"/>
            <a:ext cx="3330260" cy="4257675"/>
          </a:xfrm>
          <a:prstGeom prst="rect">
            <a:avLst/>
          </a:prstGeom>
        </p:spPr>
      </p:pic>
      <p:sp>
        <p:nvSpPr>
          <p:cNvPr id="5" name="Rectangle 4"/>
          <p:cNvSpPr/>
          <p:nvPr/>
        </p:nvSpPr>
        <p:spPr>
          <a:xfrm>
            <a:off x="659331" y="1588789"/>
            <a:ext cx="6524543" cy="830997"/>
          </a:xfrm>
          <a:prstGeom prst="rect">
            <a:avLst/>
          </a:prstGeom>
        </p:spPr>
        <p:txBody>
          <a:bodyPr wrap="none">
            <a:spAutoFit/>
          </a:bodyPr>
          <a:lstStyle/>
          <a:p>
            <a:r>
              <a:rPr lang="en-US" sz="4800" dirty="0">
                <a:solidFill>
                  <a:schemeClr val="tx2"/>
                </a:solidFill>
              </a:rPr>
              <a:t>https://github.com/login</a:t>
            </a:r>
          </a:p>
        </p:txBody>
      </p:sp>
    </p:spTree>
    <p:extLst>
      <p:ext uri="{BB962C8B-B14F-4D97-AF65-F5344CB8AC3E}">
        <p14:creationId xmlns:p14="http://schemas.microsoft.com/office/powerpoint/2010/main" val="205872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6765" b="2952"/>
          <a:stretch/>
        </p:blipFill>
        <p:spPr>
          <a:xfrm>
            <a:off x="-90488" y="0"/>
            <a:ext cx="9963787" cy="6858000"/>
          </a:xfrm>
          <a:prstGeom prst="rect">
            <a:avLst/>
          </a:prstGeom>
        </p:spPr>
      </p:pic>
    </p:spTree>
    <p:extLst>
      <p:ext uri="{BB962C8B-B14F-4D97-AF65-F5344CB8AC3E}">
        <p14:creationId xmlns:p14="http://schemas.microsoft.com/office/powerpoint/2010/main" val="656258180"/>
      </p:ext>
    </p:extLst>
  </p:cSld>
  <p:clrMapOvr>
    <a:masterClrMapping/>
  </p:clrMapOvr>
  <mc:AlternateContent xmlns:mc="http://schemas.openxmlformats.org/markup-compatibility/2006" xmlns:p14="http://schemas.microsoft.com/office/powerpoint/2010/main">
    <mc:Choice Requires="p14">
      <p:transition spd="med" p14:dur="700" advTm="20533">
        <p:fade/>
      </p:transition>
    </mc:Choice>
    <mc:Fallback xmlns="">
      <p:transition spd="med" advTm="205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Repository</a:t>
            </a:r>
            <a:endParaRPr lang="en-US" dirty="0"/>
          </a:p>
        </p:txBody>
      </p:sp>
      <p:pic>
        <p:nvPicPr>
          <p:cNvPr id="4" name="Content Placeholder 3"/>
          <p:cNvPicPr>
            <a:picLocks noGrp="1" noChangeAspect="1"/>
          </p:cNvPicPr>
          <p:nvPr>
            <p:ph sz="quarter" idx="10"/>
          </p:nvPr>
        </p:nvPicPr>
        <p:blipFill>
          <a:blip r:embed="rId2"/>
          <a:stretch>
            <a:fillRect/>
          </a:stretch>
        </p:blipFill>
        <p:spPr>
          <a:xfrm>
            <a:off x="904747" y="1703388"/>
            <a:ext cx="9525256" cy="4257675"/>
          </a:xfrm>
          <a:prstGeom prst="rect">
            <a:avLst/>
          </a:prstGeom>
        </p:spPr>
      </p:pic>
      <p:cxnSp>
        <p:nvCxnSpPr>
          <p:cNvPr id="5" name="Straight Arrow Connector 4"/>
          <p:cNvCxnSpPr/>
          <p:nvPr/>
        </p:nvCxnSpPr>
        <p:spPr>
          <a:xfrm flipH="1">
            <a:off x="9394257" y="3166712"/>
            <a:ext cx="413886" cy="1896176"/>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929125" y="1857054"/>
            <a:ext cx="5412348" cy="461665"/>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a:spcBef>
                <a:spcPts val="0"/>
              </a:spcBef>
              <a:spcAft>
                <a:spcPts val="0"/>
              </a:spcAft>
              <a:buClr>
                <a:schemeClr val="bg1"/>
              </a:buClr>
            </a:pPr>
            <a:r>
              <a:rPr lang="en-US" sz="2400" dirty="0" smtClean="0">
                <a:solidFill>
                  <a:schemeClr val="bg2"/>
                </a:solidFill>
              </a:rPr>
              <a:t>Create a </a:t>
            </a:r>
            <a:r>
              <a:rPr lang="en-US" sz="2400" dirty="0" err="1" smtClean="0">
                <a:solidFill>
                  <a:schemeClr val="bg2"/>
                </a:solidFill>
              </a:rPr>
              <a:t>Github</a:t>
            </a:r>
            <a:r>
              <a:rPr lang="en-US" sz="2400" dirty="0" smtClean="0">
                <a:solidFill>
                  <a:schemeClr val="bg2"/>
                </a:solidFill>
              </a:rPr>
              <a:t> repository.</a:t>
            </a:r>
            <a:endParaRPr lang="en-US" sz="2400" dirty="0" smtClean="0">
              <a:solidFill>
                <a:schemeClr val="bg2"/>
              </a:solidFill>
              <a:latin typeface="+mn-lt"/>
            </a:endParaRPr>
          </a:p>
        </p:txBody>
      </p:sp>
    </p:spTree>
    <p:extLst>
      <p:ext uri="{BB962C8B-B14F-4D97-AF65-F5344CB8AC3E}">
        <p14:creationId xmlns:p14="http://schemas.microsoft.com/office/powerpoint/2010/main" val="30415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Repository</a:t>
            </a:r>
            <a:endParaRPr lang="en-US" dirty="0"/>
          </a:p>
        </p:txBody>
      </p:sp>
      <p:pic>
        <p:nvPicPr>
          <p:cNvPr id="14" name="Content Placeholder 13"/>
          <p:cNvPicPr>
            <a:picLocks noGrp="1" noChangeAspect="1"/>
          </p:cNvPicPr>
          <p:nvPr>
            <p:ph sz="quarter" idx="10"/>
          </p:nvPr>
        </p:nvPicPr>
        <p:blipFill>
          <a:blip r:embed="rId2"/>
          <a:stretch>
            <a:fillRect/>
          </a:stretch>
        </p:blipFill>
        <p:spPr>
          <a:xfrm>
            <a:off x="2817636" y="1703388"/>
            <a:ext cx="5699478" cy="4257675"/>
          </a:xfrm>
          <a:prstGeom prst="rect">
            <a:avLst/>
          </a:prstGeom>
        </p:spPr>
      </p:pic>
      <p:cxnSp>
        <p:nvCxnSpPr>
          <p:cNvPr id="5" name="Straight Arrow Connector 4"/>
          <p:cNvCxnSpPr/>
          <p:nvPr/>
        </p:nvCxnSpPr>
        <p:spPr>
          <a:xfrm flipH="1">
            <a:off x="6294922" y="2310063"/>
            <a:ext cx="1501541" cy="452387"/>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352637" y="1615519"/>
            <a:ext cx="5412348" cy="830997"/>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457200" indent="-457200">
              <a:spcBef>
                <a:spcPts val="0"/>
              </a:spcBef>
              <a:spcAft>
                <a:spcPts val="0"/>
              </a:spcAft>
              <a:buClr>
                <a:schemeClr val="bg1"/>
              </a:buClr>
              <a:buFont typeface="+mj-lt"/>
              <a:buAutoNum type="arabicPeriod"/>
            </a:pPr>
            <a:r>
              <a:rPr lang="en-US" sz="2400" dirty="0" smtClean="0">
                <a:solidFill>
                  <a:schemeClr val="bg2"/>
                </a:solidFill>
              </a:rPr>
              <a:t>Pick a name for your repository.</a:t>
            </a:r>
          </a:p>
          <a:p>
            <a:pPr marL="457200" indent="-457200">
              <a:spcBef>
                <a:spcPts val="0"/>
              </a:spcBef>
              <a:spcAft>
                <a:spcPts val="0"/>
              </a:spcAft>
              <a:buClr>
                <a:schemeClr val="bg1"/>
              </a:buClr>
              <a:buFont typeface="+mj-lt"/>
              <a:buAutoNum type="arabicPeriod"/>
            </a:pPr>
            <a:r>
              <a:rPr lang="en-US" sz="2400" dirty="0" smtClean="0">
                <a:solidFill>
                  <a:schemeClr val="bg2"/>
                </a:solidFill>
                <a:latin typeface="+mn-lt"/>
              </a:rPr>
              <a:t>Add a description.</a:t>
            </a:r>
          </a:p>
        </p:txBody>
      </p:sp>
      <p:cxnSp>
        <p:nvCxnSpPr>
          <p:cNvPr id="9" name="Straight Arrow Connector 8"/>
          <p:cNvCxnSpPr/>
          <p:nvPr/>
        </p:nvCxnSpPr>
        <p:spPr>
          <a:xfrm flipH="1">
            <a:off x="6813083" y="2762450"/>
            <a:ext cx="1483894" cy="743128"/>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49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Repository Created</a:t>
            </a:r>
            <a:endParaRPr lang="en-US" dirty="0"/>
          </a:p>
        </p:txBody>
      </p:sp>
      <p:pic>
        <p:nvPicPr>
          <p:cNvPr id="4" name="Content Placeholder 3"/>
          <p:cNvPicPr>
            <a:picLocks noGrp="1" noChangeAspect="1"/>
          </p:cNvPicPr>
          <p:nvPr>
            <p:ph sz="quarter" idx="10"/>
          </p:nvPr>
        </p:nvPicPr>
        <p:blipFill>
          <a:blip r:embed="rId2"/>
          <a:stretch>
            <a:fillRect/>
          </a:stretch>
        </p:blipFill>
        <p:spPr>
          <a:xfrm>
            <a:off x="1679515" y="1703388"/>
            <a:ext cx="7975720" cy="4257675"/>
          </a:xfrm>
          <a:prstGeom prst="rect">
            <a:avLst/>
          </a:prstGeom>
        </p:spPr>
      </p:pic>
      <p:sp>
        <p:nvSpPr>
          <p:cNvPr id="5" name="TextBox 4"/>
          <p:cNvSpPr txBox="1"/>
          <p:nvPr/>
        </p:nvSpPr>
        <p:spPr>
          <a:xfrm>
            <a:off x="7421078" y="2631896"/>
            <a:ext cx="5412348" cy="1200329"/>
          </a:xfrm>
          <a:prstGeom prst="rect">
            <a:avLst/>
          </a:prstGeom>
          <a:solidFill>
            <a:schemeClr val="accent2">
              <a:lumMod val="20000"/>
              <a:lumOff val="80000"/>
            </a:schemeClr>
          </a:solidFill>
          <a:scene3d>
            <a:camera prst="perspectiveContrastingRightFacing"/>
            <a:lightRig rig="threePt" dir="t"/>
          </a:scene3d>
        </p:spPr>
        <p:txBody>
          <a:bodyPr wrap="square" rtlCol="0">
            <a:spAutoFit/>
          </a:bodyPr>
          <a:lstStyle/>
          <a:p>
            <a:pPr marL="457200" indent="-457200">
              <a:spcBef>
                <a:spcPts val="0"/>
              </a:spcBef>
              <a:spcAft>
                <a:spcPts val="0"/>
              </a:spcAft>
              <a:buClr>
                <a:schemeClr val="bg1"/>
              </a:buClr>
              <a:buFont typeface="+mj-lt"/>
              <a:buAutoNum type="arabicPeriod"/>
            </a:pPr>
            <a:r>
              <a:rPr lang="en-US" sz="2400" dirty="0" smtClean="0">
                <a:solidFill>
                  <a:schemeClr val="bg2"/>
                </a:solidFill>
              </a:rPr>
              <a:t>Make note of the repository URL, will need this later to upload files and pull files.</a:t>
            </a:r>
            <a:endParaRPr lang="en-US" sz="2400" dirty="0" smtClean="0">
              <a:solidFill>
                <a:schemeClr val="bg2"/>
              </a:solidFill>
              <a:latin typeface="+mn-lt"/>
            </a:endParaRPr>
          </a:p>
        </p:txBody>
      </p:sp>
      <p:cxnSp>
        <p:nvCxnSpPr>
          <p:cNvPr id="6" name="Straight Arrow Connector 5"/>
          <p:cNvCxnSpPr/>
          <p:nvPr/>
        </p:nvCxnSpPr>
        <p:spPr>
          <a:xfrm flipH="1" flipV="1">
            <a:off x="6602931" y="2331187"/>
            <a:ext cx="1482290" cy="729647"/>
          </a:xfrm>
          <a:prstGeom prst="straightConnector1">
            <a:avLst/>
          </a:prstGeom>
          <a:ln w="88900" cmpd="sng">
            <a:solidFill>
              <a:schemeClr val="bg1">
                <a:lumMod val="60000"/>
                <a:lumOff val="40000"/>
              </a:schemeClr>
            </a:solidFill>
            <a:tailEnd type="triangle"/>
          </a:ln>
          <a:effectLst>
            <a:outerShdw blurRad="50800" dist="50800" dir="5400000" sx="1000" sy="1000" algn="ctr" rotWithShape="0">
              <a:srgbClr val="000000">
                <a:alpha val="43137"/>
              </a:srgbClr>
            </a:outerShdw>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64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err="1"/>
              <a:t>Git</a:t>
            </a:r>
            <a:r>
              <a:rPr lang="en-US" dirty="0"/>
              <a:t> and </a:t>
            </a:r>
            <a:r>
              <a:rPr lang="en-US" dirty="0" err="1"/>
              <a:t>Github</a:t>
            </a:r>
            <a:endParaRPr lang="en-US" dirty="0"/>
          </a:p>
        </p:txBody>
      </p:sp>
      <p:sp>
        <p:nvSpPr>
          <p:cNvPr id="3" name="Content Placeholder 2"/>
          <p:cNvSpPr>
            <a:spLocks noGrp="1"/>
          </p:cNvSpPr>
          <p:nvPr>
            <p:ph sz="quarter" idx="10"/>
          </p:nvPr>
        </p:nvSpPr>
        <p:spPr/>
        <p:txBody>
          <a:bodyPr/>
          <a:lstStyle/>
          <a:p>
            <a:r>
              <a:rPr lang="en-US" dirty="0" smtClean="0"/>
              <a:t>Start the VM</a:t>
            </a:r>
          </a:p>
          <a:p>
            <a:r>
              <a:rPr lang="en-US" dirty="0" smtClean="0"/>
              <a:t>Login into VM</a:t>
            </a:r>
          </a:p>
          <a:p>
            <a:r>
              <a:rPr lang="en-US" dirty="0" smtClean="0"/>
              <a:t>Open a Terminal Window</a:t>
            </a:r>
            <a:endParaRPr lang="en-US" dirty="0"/>
          </a:p>
          <a:p>
            <a:pPr marL="461422" lvl="1">
              <a:spcBef>
                <a:spcPts val="0"/>
              </a:spcBef>
            </a:pPr>
            <a:endParaRPr lang="en-US" b="1" i="1" dirty="0" smtClean="0">
              <a:solidFill>
                <a:srgbClr val="FF0000"/>
              </a:solidFill>
            </a:endParaRPr>
          </a:p>
          <a:p>
            <a:r>
              <a:rPr lang="en-US" dirty="0" smtClean="0"/>
              <a:t>$ </a:t>
            </a:r>
            <a:r>
              <a:rPr lang="en-US" dirty="0" smtClean="0">
                <a:solidFill>
                  <a:schemeClr val="bg1">
                    <a:lumMod val="60000"/>
                    <a:lumOff val="40000"/>
                  </a:schemeClr>
                </a:solidFill>
              </a:rPr>
              <a:t>cd </a:t>
            </a:r>
            <a:r>
              <a:rPr lang="en-US" dirty="0">
                <a:solidFill>
                  <a:schemeClr val="bg1">
                    <a:lumMod val="60000"/>
                    <a:lumOff val="40000"/>
                  </a:schemeClr>
                </a:solidFill>
              </a:rPr>
              <a:t>/opt</a:t>
            </a:r>
          </a:p>
          <a:p>
            <a:r>
              <a:rPr lang="en-US" dirty="0" smtClean="0"/>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err="1" smtClean="0">
                <a:solidFill>
                  <a:schemeClr val="bg1">
                    <a:lumMod val="60000"/>
                    <a:lumOff val="40000"/>
                  </a:schemeClr>
                </a:solidFill>
              </a:rPr>
              <a:t>mkdir</a:t>
            </a:r>
            <a:r>
              <a:rPr lang="en-US" dirty="0" smtClean="0">
                <a:solidFill>
                  <a:schemeClr val="bg1">
                    <a:lumMod val="60000"/>
                    <a:lumOff val="40000"/>
                  </a:schemeClr>
                </a:solidFill>
              </a:rPr>
              <a:t> </a:t>
            </a:r>
            <a:r>
              <a:rPr lang="en-US" dirty="0" err="1" smtClean="0">
                <a:solidFill>
                  <a:schemeClr val="bg1">
                    <a:lumMod val="60000"/>
                    <a:lumOff val="40000"/>
                  </a:schemeClr>
                </a:solidFill>
              </a:rPr>
              <a:t>MetroLab_Docker</a:t>
            </a:r>
            <a:endParaRPr lang="en-US" dirty="0">
              <a:solidFill>
                <a:schemeClr val="bg1">
                  <a:lumMod val="60000"/>
                  <a:lumOff val="40000"/>
                </a:schemeClr>
              </a:solidFill>
            </a:endParaRPr>
          </a:p>
          <a:p>
            <a:r>
              <a:rPr lang="en-US" dirty="0" smtClean="0"/>
              <a:t>$ </a:t>
            </a:r>
            <a:r>
              <a:rPr lang="en-US" dirty="0">
                <a:solidFill>
                  <a:schemeClr val="bg1">
                    <a:lumMod val="60000"/>
                    <a:lumOff val="40000"/>
                  </a:schemeClr>
                </a:solidFill>
              </a:rPr>
              <a:t>cd </a:t>
            </a:r>
            <a:r>
              <a:rPr lang="en-US" dirty="0" err="1" smtClean="0">
                <a:solidFill>
                  <a:schemeClr val="bg1">
                    <a:lumMod val="60000"/>
                    <a:lumOff val="40000"/>
                  </a:schemeClr>
                </a:solidFill>
              </a:rPr>
              <a:t>MetroLab_Docker</a:t>
            </a:r>
            <a:endParaRPr lang="en-US" dirty="0">
              <a:solidFill>
                <a:schemeClr val="bg1">
                  <a:lumMod val="60000"/>
                  <a:lumOff val="40000"/>
                </a:schemeClr>
              </a:solidFill>
            </a:endParaRPr>
          </a:p>
          <a:p>
            <a:r>
              <a:rPr lang="en-US" dirty="0" smtClean="0"/>
              <a:t>$ </a:t>
            </a:r>
            <a:r>
              <a:rPr lang="en-US" dirty="0" err="1" smtClean="0">
                <a:solidFill>
                  <a:schemeClr val="bg1">
                    <a:lumMod val="60000"/>
                    <a:lumOff val="40000"/>
                  </a:schemeClr>
                </a:solidFill>
              </a:rPr>
              <a:t>sudo</a:t>
            </a:r>
            <a:r>
              <a:rPr lang="en-US" dirty="0" smtClean="0"/>
              <a:t> </a:t>
            </a:r>
            <a:r>
              <a:rPr lang="en-US" dirty="0" err="1" smtClean="0">
                <a:solidFill>
                  <a:schemeClr val="bg1">
                    <a:lumMod val="60000"/>
                    <a:lumOff val="40000"/>
                  </a:schemeClr>
                </a:solidFill>
              </a:rPr>
              <a:t>git</a:t>
            </a:r>
            <a:r>
              <a:rPr lang="en-US" dirty="0" smtClean="0">
                <a:solidFill>
                  <a:schemeClr val="bg1">
                    <a:lumMod val="60000"/>
                    <a:lumOff val="40000"/>
                  </a:schemeClr>
                </a:solidFill>
              </a:rPr>
              <a:t> </a:t>
            </a:r>
            <a:r>
              <a:rPr lang="en-US" dirty="0" err="1">
                <a:solidFill>
                  <a:schemeClr val="bg1">
                    <a:lumMod val="60000"/>
                    <a:lumOff val="40000"/>
                  </a:schemeClr>
                </a:solidFill>
              </a:rPr>
              <a:t>init</a:t>
            </a:r>
            <a:r>
              <a:rPr lang="en-US" dirty="0">
                <a:solidFill>
                  <a:schemeClr val="bg1">
                    <a:lumMod val="60000"/>
                    <a:lumOff val="40000"/>
                  </a:schemeClr>
                </a:solidFill>
              </a:rPr>
              <a:t> </a:t>
            </a:r>
            <a:endParaRPr lang="en-US" dirty="0" smtClean="0">
              <a:solidFill>
                <a:schemeClr val="bg1">
                  <a:lumMod val="60000"/>
                  <a:lumOff val="40000"/>
                </a:schemeClr>
              </a:solidFill>
            </a:endParaRPr>
          </a:p>
          <a:p>
            <a:pPr lvl="1"/>
            <a:r>
              <a:rPr lang="en-US" dirty="0" smtClean="0"/>
              <a:t>This will </a:t>
            </a:r>
            <a:r>
              <a:rPr lang="en-US" dirty="0"/>
              <a:t>Initialize the </a:t>
            </a:r>
            <a:r>
              <a:rPr lang="en-US" dirty="0" err="1"/>
              <a:t>git</a:t>
            </a:r>
            <a:r>
              <a:rPr lang="en-US" dirty="0"/>
              <a:t> repository </a:t>
            </a:r>
            <a:endParaRPr lang="en-US" dirty="0" smtClean="0"/>
          </a:p>
          <a:p>
            <a:pPr marL="6351">
              <a:spcBef>
                <a:spcPts val="0"/>
              </a:spcBef>
            </a:pPr>
            <a:r>
              <a:rPr lang="en-US" i="1" dirty="0">
                <a:solidFill>
                  <a:schemeClr val="bg2"/>
                </a:solidFill>
              </a:rPr>
              <a:t>$</a:t>
            </a:r>
            <a:r>
              <a:rPr lang="en-US" b="1" i="1" dirty="0">
                <a:solidFill>
                  <a:srgbClr val="FF0000"/>
                </a:solidFill>
              </a:rPr>
              <a:t> </a:t>
            </a:r>
            <a:r>
              <a:rPr lang="en-US" i="1" dirty="0" err="1">
                <a:solidFill>
                  <a:schemeClr val="bg1">
                    <a:lumMod val="60000"/>
                    <a:lumOff val="40000"/>
                  </a:schemeClr>
                </a:solidFill>
              </a:rPr>
              <a:t>sudo</a:t>
            </a:r>
            <a:r>
              <a:rPr lang="en-US" i="1" dirty="0">
                <a:solidFill>
                  <a:schemeClr val="bg1">
                    <a:lumMod val="60000"/>
                    <a:lumOff val="40000"/>
                  </a:schemeClr>
                </a:solidFill>
              </a:rPr>
              <a:t> bash</a:t>
            </a:r>
          </a:p>
          <a:p>
            <a:pPr marL="747172" lvl="1" indent="-285750">
              <a:spcBef>
                <a:spcPts val="0"/>
              </a:spcBef>
              <a:buFont typeface="Arial" panose="020B0604020202020204" pitchFamily="34" charset="0"/>
              <a:buChar char="•"/>
            </a:pPr>
            <a:r>
              <a:rPr lang="en-US" dirty="0">
                <a:solidFill>
                  <a:schemeClr val="bg2"/>
                </a:solidFill>
              </a:rPr>
              <a:t>Currently logged in as puppet, this switches to Root user, and $ switches to #</a:t>
            </a:r>
          </a:p>
          <a:p>
            <a:pPr lvl="1"/>
            <a:endParaRPr lang="en-US" dirty="0"/>
          </a:p>
          <a:p>
            <a:endParaRPr lang="en-US" dirty="0"/>
          </a:p>
        </p:txBody>
      </p:sp>
    </p:spTree>
    <p:extLst>
      <p:ext uri="{BB962C8B-B14F-4D97-AF65-F5344CB8AC3E}">
        <p14:creationId xmlns:p14="http://schemas.microsoft.com/office/powerpoint/2010/main" val="356961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r>
              <a:rPr lang="en-US" dirty="0" err="1" smtClean="0"/>
              <a:t>Git</a:t>
            </a:r>
            <a:r>
              <a:rPr lang="en-US" dirty="0" smtClean="0"/>
              <a:t> and </a:t>
            </a:r>
            <a:r>
              <a:rPr lang="en-US" dirty="0" err="1" smtClean="0"/>
              <a:t>Github</a:t>
            </a:r>
            <a:endParaRPr lang="en-US" dirty="0"/>
          </a:p>
        </p:txBody>
      </p:sp>
      <p:sp>
        <p:nvSpPr>
          <p:cNvPr id="3" name="Content Placeholder 2"/>
          <p:cNvSpPr>
            <a:spLocks noGrp="1"/>
          </p:cNvSpPr>
          <p:nvPr>
            <p:ph sz="quarter" idx="10"/>
          </p:nvPr>
        </p:nvSpPr>
        <p:spPr/>
        <p:txBody>
          <a:bodyPr/>
          <a:lstStyle/>
          <a:p>
            <a:pPr marL="0" indent="0">
              <a:spcBef>
                <a:spcPts val="0"/>
              </a:spcBef>
              <a:buNone/>
            </a:pPr>
            <a:r>
              <a:rPr lang="en-US" dirty="0"/>
              <a:t> </a:t>
            </a:r>
            <a:r>
              <a:rPr lang="en-US" dirty="0" smtClean="0"/>
              <a:t>Execute the following in a Terminal Window in the VM</a:t>
            </a:r>
          </a:p>
          <a:p>
            <a:pPr marL="0" indent="0">
              <a:spcBef>
                <a:spcPts val="0"/>
              </a:spcBef>
              <a:buNone/>
            </a:pPr>
            <a:endParaRPr lang="en-US" dirty="0" smtClean="0"/>
          </a:p>
          <a:p>
            <a:pPr marL="461422" lvl="1" indent="0">
              <a:spcBef>
                <a:spcPts val="0"/>
              </a:spcBef>
              <a:buNone/>
            </a:pPr>
            <a:endParaRPr lang="en-US" b="1" i="1" dirty="0" smtClean="0">
              <a:solidFill>
                <a:srgbClr val="FF0000"/>
              </a:solidFill>
            </a:endParaRPr>
          </a:p>
          <a:p>
            <a:pPr marL="6351">
              <a:spcBef>
                <a:spcPts val="0"/>
              </a:spcBef>
            </a:pPr>
            <a:r>
              <a:rPr lang="en-US" i="1" dirty="0" smtClean="0">
                <a:solidFill>
                  <a:schemeClr val="bg2"/>
                </a:solidFill>
              </a:rPr>
              <a:t>#</a:t>
            </a:r>
            <a:r>
              <a:rPr lang="en-US" i="1" dirty="0" smtClean="0">
                <a:solidFill>
                  <a:schemeClr val="bg1">
                    <a:lumMod val="60000"/>
                    <a:lumOff val="40000"/>
                  </a:schemeClr>
                </a:solidFill>
              </a:rPr>
              <a:t> echo "echo </a:t>
            </a:r>
            <a:r>
              <a:rPr lang="en-US" i="1" dirty="0">
                <a:solidFill>
                  <a:schemeClr val="bg1">
                    <a:lumMod val="60000"/>
                    <a:lumOff val="40000"/>
                  </a:schemeClr>
                </a:solidFill>
              </a:rPr>
              <a:t>\"Hello World</a:t>
            </a:r>
            <a:r>
              <a:rPr lang="en-US" i="1" dirty="0" smtClean="0">
                <a:solidFill>
                  <a:schemeClr val="bg1">
                    <a:lumMod val="60000"/>
                    <a:lumOff val="40000"/>
                  </a:schemeClr>
                </a:solidFill>
              </a:rPr>
              <a:t>\"" &gt; helloworld.sh</a:t>
            </a:r>
          </a:p>
          <a:p>
            <a:pPr marL="804322" lvl="1" indent="-342900">
              <a:spcBef>
                <a:spcPts val="0"/>
              </a:spcBef>
              <a:buFont typeface="Arial" panose="020B0604020202020204" pitchFamily="34" charset="0"/>
              <a:buChar char="•"/>
            </a:pPr>
            <a:r>
              <a:rPr lang="en-US" dirty="0" smtClean="0">
                <a:solidFill>
                  <a:schemeClr val="bg2"/>
                </a:solidFill>
              </a:rPr>
              <a:t>Creates a file called helloworld.sh that contains the text echo “Hello World”</a:t>
            </a:r>
          </a:p>
          <a:p>
            <a:pPr marL="461422" lvl="1" indent="0">
              <a:spcBef>
                <a:spcPts val="0"/>
              </a:spcBef>
              <a:buNone/>
            </a:pPr>
            <a:endParaRPr lang="en-US" b="1" i="1" dirty="0" smtClean="0">
              <a:solidFill>
                <a:srgbClr val="FF0000"/>
              </a:solidFill>
            </a:endParaRPr>
          </a:p>
          <a:p>
            <a:pPr marL="6351">
              <a:spcBef>
                <a:spcPts val="0"/>
              </a:spcBef>
            </a:pPr>
            <a:r>
              <a:rPr lang="en-US" i="1" dirty="0" smtClean="0">
                <a:solidFill>
                  <a:schemeClr val="bg2"/>
                </a:solidFill>
              </a:rPr>
              <a:t># </a:t>
            </a:r>
            <a:r>
              <a:rPr lang="en-US" i="1" dirty="0" err="1" smtClean="0">
                <a:solidFill>
                  <a:schemeClr val="bg1">
                    <a:lumMod val="60000"/>
                    <a:lumOff val="40000"/>
                  </a:schemeClr>
                </a:solidFill>
              </a:rPr>
              <a:t>git</a:t>
            </a:r>
            <a:r>
              <a:rPr lang="en-US" i="1" dirty="0" smtClean="0">
                <a:solidFill>
                  <a:schemeClr val="bg1">
                    <a:lumMod val="60000"/>
                    <a:lumOff val="40000"/>
                  </a:schemeClr>
                </a:solidFill>
              </a:rPr>
              <a:t> </a:t>
            </a:r>
            <a:r>
              <a:rPr lang="en-US" i="1" dirty="0">
                <a:solidFill>
                  <a:schemeClr val="bg1">
                    <a:lumMod val="60000"/>
                    <a:lumOff val="40000"/>
                  </a:schemeClr>
                </a:solidFill>
              </a:rPr>
              <a:t>status</a:t>
            </a:r>
          </a:p>
          <a:p>
            <a:pPr marL="662508" lvl="1" indent="-285750">
              <a:buFont typeface="Arial" panose="020B0604020202020204" pitchFamily="34" charset="0"/>
              <a:buChar char="•"/>
            </a:pPr>
            <a:r>
              <a:rPr lang="en-US" dirty="0" smtClean="0"/>
              <a:t>You will see the following as your file is picked up by </a:t>
            </a:r>
            <a:r>
              <a:rPr lang="en-US" dirty="0" err="1" smtClean="0"/>
              <a:t>git</a:t>
            </a:r>
            <a:r>
              <a:rPr lang="en-US" dirty="0" smtClean="0"/>
              <a:t>.</a:t>
            </a:r>
          </a:p>
          <a:p>
            <a:pPr marL="840297" lvl="2" indent="0">
              <a:buNone/>
            </a:pPr>
            <a:endParaRPr lang="en-US" dirty="0" smtClean="0"/>
          </a:p>
          <a:p>
            <a:pPr marL="840297" lvl="2" indent="0">
              <a:buNone/>
            </a:pPr>
            <a:r>
              <a:rPr lang="en-US" dirty="0" smtClean="0"/>
              <a:t>On </a:t>
            </a:r>
            <a:r>
              <a:rPr lang="en-US" dirty="0"/>
              <a:t>branch </a:t>
            </a:r>
            <a:r>
              <a:rPr lang="en-US" dirty="0" smtClean="0"/>
              <a:t>master</a:t>
            </a:r>
            <a:endParaRPr lang="en-US" dirty="0"/>
          </a:p>
          <a:p>
            <a:pPr marL="840297" lvl="2" indent="0">
              <a:buNone/>
            </a:pPr>
            <a:r>
              <a:rPr lang="en-US" dirty="0"/>
              <a:t>Initial </a:t>
            </a:r>
            <a:r>
              <a:rPr lang="en-US" dirty="0" smtClean="0"/>
              <a:t>commit</a:t>
            </a:r>
            <a:endParaRPr lang="en-US" dirty="0"/>
          </a:p>
          <a:p>
            <a:pPr marL="840297" lvl="2" indent="0">
              <a:buNone/>
            </a:pPr>
            <a:r>
              <a:rPr lang="en-US" dirty="0"/>
              <a:t>Untracked files:</a:t>
            </a:r>
          </a:p>
          <a:p>
            <a:pPr marL="840297" lvl="2" indent="0">
              <a:buNone/>
            </a:pPr>
            <a:r>
              <a:rPr lang="en-US" dirty="0"/>
              <a:t>  (use "</a:t>
            </a:r>
            <a:r>
              <a:rPr lang="en-US" dirty="0" err="1"/>
              <a:t>git</a:t>
            </a:r>
            <a:r>
              <a:rPr lang="en-US" dirty="0"/>
              <a:t> add &lt;file&gt;..." to include in what will be committed</a:t>
            </a:r>
            <a:r>
              <a:rPr lang="en-US" dirty="0" smtClean="0"/>
              <a:t>)</a:t>
            </a:r>
            <a:endParaRPr lang="en-US" dirty="0"/>
          </a:p>
          <a:p>
            <a:pPr marL="840297" lvl="2" indent="0">
              <a:buNone/>
            </a:pPr>
            <a:r>
              <a:rPr lang="en-US" dirty="0"/>
              <a:t>	</a:t>
            </a:r>
            <a:r>
              <a:rPr lang="en-US" dirty="0" smtClean="0">
                <a:solidFill>
                  <a:schemeClr val="accent2"/>
                </a:solidFill>
              </a:rPr>
              <a:t>helloworld.sh</a:t>
            </a:r>
            <a:endParaRPr lang="en-US" dirty="0">
              <a:solidFill>
                <a:schemeClr val="accent2"/>
              </a:solidFill>
            </a:endParaRPr>
          </a:p>
          <a:p>
            <a:pPr marL="840297" lvl="2" indent="0">
              <a:buNone/>
            </a:pPr>
            <a:r>
              <a:rPr lang="en-US" dirty="0"/>
              <a:t>nothing added to commit but untracked files present (use "</a:t>
            </a:r>
            <a:r>
              <a:rPr lang="en-US" dirty="0" err="1"/>
              <a:t>git</a:t>
            </a:r>
            <a:r>
              <a:rPr lang="en-US" dirty="0"/>
              <a:t> add" to track</a:t>
            </a:r>
            <a:r>
              <a:rPr lang="en-US" dirty="0" smtClean="0"/>
              <a:t>)</a:t>
            </a:r>
            <a:endParaRPr lang="en-US" dirty="0"/>
          </a:p>
        </p:txBody>
      </p:sp>
    </p:spTree>
    <p:extLst>
      <p:ext uri="{BB962C8B-B14F-4D97-AF65-F5344CB8AC3E}">
        <p14:creationId xmlns:p14="http://schemas.microsoft.com/office/powerpoint/2010/main" val="10651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err="1"/>
              <a:t>Git</a:t>
            </a:r>
            <a:r>
              <a:rPr lang="en-US" dirty="0"/>
              <a:t> and </a:t>
            </a:r>
            <a:r>
              <a:rPr lang="en-US" dirty="0" err="1"/>
              <a:t>Github</a:t>
            </a:r>
            <a:endParaRPr lang="en-US" dirty="0"/>
          </a:p>
        </p:txBody>
      </p:sp>
      <p:sp>
        <p:nvSpPr>
          <p:cNvPr id="3" name="Content Placeholder 2"/>
          <p:cNvSpPr>
            <a:spLocks noGrp="1"/>
          </p:cNvSpPr>
          <p:nvPr>
            <p:ph sz="quarter" idx="10"/>
          </p:nvPr>
        </p:nvSpPr>
        <p:spPr/>
        <p:txBody>
          <a:bodyPr/>
          <a:lstStyle/>
          <a:p>
            <a:pPr marL="0" indent="0">
              <a:buNone/>
            </a:pPr>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add helloworld.sh </a:t>
            </a:r>
          </a:p>
          <a:p>
            <a:pPr marL="0" indent="0">
              <a:buNone/>
            </a:pPr>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status</a:t>
            </a:r>
          </a:p>
          <a:p>
            <a:pPr marL="461422" lvl="1" indent="0">
              <a:buNone/>
            </a:pPr>
            <a:r>
              <a:rPr lang="en-US" dirty="0"/>
              <a:t>On branch </a:t>
            </a:r>
            <a:r>
              <a:rPr lang="en-US" dirty="0" smtClean="0"/>
              <a:t>master</a:t>
            </a:r>
            <a:endParaRPr lang="en-US" dirty="0"/>
          </a:p>
          <a:p>
            <a:pPr marL="461422" lvl="1" indent="0">
              <a:buNone/>
            </a:pPr>
            <a:r>
              <a:rPr lang="en-US" dirty="0"/>
              <a:t>Initial commit</a:t>
            </a:r>
          </a:p>
          <a:p>
            <a:pPr marL="461422" lvl="1" indent="0">
              <a:buNone/>
            </a:pPr>
            <a:r>
              <a:rPr lang="en-US" dirty="0" smtClean="0"/>
              <a:t>Changes </a:t>
            </a:r>
            <a:r>
              <a:rPr lang="en-US" dirty="0"/>
              <a:t>to be committed:</a:t>
            </a:r>
          </a:p>
          <a:p>
            <a:pPr marL="461422" lvl="1" indent="0">
              <a:buNone/>
            </a:pPr>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pPr marL="461422" lvl="1" indent="0">
              <a:buNone/>
            </a:pPr>
            <a:r>
              <a:rPr lang="en-US" dirty="0"/>
              <a:t>	new file:   </a:t>
            </a:r>
            <a:r>
              <a:rPr lang="en-US" dirty="0" smtClean="0"/>
              <a:t>helloworld.sh</a:t>
            </a:r>
          </a:p>
          <a:p>
            <a:pPr marL="0" indent="0">
              <a:buNone/>
            </a:pPr>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commit -m "Testing pushing to </a:t>
            </a:r>
            <a:r>
              <a:rPr lang="en-US" i="1" dirty="0" err="1">
                <a:solidFill>
                  <a:schemeClr val="bg1">
                    <a:lumMod val="60000"/>
                    <a:lumOff val="40000"/>
                  </a:schemeClr>
                </a:solidFill>
              </a:rPr>
              <a:t>MetroLab_Docker</a:t>
            </a:r>
            <a:r>
              <a:rPr lang="en-US" i="1" dirty="0">
                <a:solidFill>
                  <a:schemeClr val="bg1">
                    <a:lumMod val="60000"/>
                    <a:lumOff val="40000"/>
                  </a:schemeClr>
                </a:solidFill>
              </a:rPr>
              <a:t> Repository in </a:t>
            </a:r>
            <a:r>
              <a:rPr lang="en-US" i="1" dirty="0" err="1">
                <a:solidFill>
                  <a:schemeClr val="bg1">
                    <a:lumMod val="60000"/>
                    <a:lumOff val="40000"/>
                  </a:schemeClr>
                </a:solidFill>
              </a:rPr>
              <a:t>Github</a:t>
            </a:r>
            <a:r>
              <a:rPr lang="en-US" i="1" dirty="0">
                <a:solidFill>
                  <a:schemeClr val="bg1">
                    <a:lumMod val="60000"/>
                    <a:lumOff val="40000"/>
                  </a:schemeClr>
                </a:solidFill>
              </a:rPr>
              <a:t>"</a:t>
            </a:r>
          </a:p>
          <a:p>
            <a:pPr marL="0" indent="0">
              <a:buNone/>
            </a:pPr>
            <a:r>
              <a:rPr lang="en-US" dirty="0"/>
              <a:t># Commits the tracked changes and prepares them to be pushed to a remote repository. To remove this commit and modify the file, use '</a:t>
            </a:r>
            <a:r>
              <a:rPr lang="en-US" dirty="0" err="1"/>
              <a:t>git</a:t>
            </a:r>
            <a:r>
              <a:rPr lang="en-US" dirty="0"/>
              <a:t> reset --soft HEAD~1' and commit and add the file again.</a:t>
            </a:r>
          </a:p>
          <a:p>
            <a:endParaRPr lang="en-US" dirty="0"/>
          </a:p>
          <a:p>
            <a:endParaRPr lang="en-US" dirty="0"/>
          </a:p>
          <a:p>
            <a:endParaRPr lang="en-US" dirty="0"/>
          </a:p>
        </p:txBody>
      </p:sp>
    </p:spTree>
    <p:extLst>
      <p:ext uri="{BB962C8B-B14F-4D97-AF65-F5344CB8AC3E}">
        <p14:creationId xmlns:p14="http://schemas.microsoft.com/office/powerpoint/2010/main" val="34750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106483"/>
            <a:ext cx="10607040" cy="853440"/>
          </a:xfrm>
        </p:spPr>
        <p:txBody>
          <a:bodyPr/>
          <a:lstStyle/>
          <a:p>
            <a:r>
              <a:rPr lang="en-US" dirty="0" smtClean="0"/>
              <a:t>Prepare Local </a:t>
            </a:r>
            <a:r>
              <a:rPr lang="en-US" dirty="0" err="1" smtClean="0"/>
              <a:t>Git</a:t>
            </a:r>
            <a:r>
              <a:rPr lang="en-US" dirty="0" smtClean="0"/>
              <a:t> Repository to Push to Remote</a:t>
            </a:r>
            <a:endParaRPr lang="en-US" dirty="0"/>
          </a:p>
        </p:txBody>
      </p:sp>
      <p:sp>
        <p:nvSpPr>
          <p:cNvPr id="3" name="Content Placeholder 2"/>
          <p:cNvSpPr>
            <a:spLocks noGrp="1"/>
          </p:cNvSpPr>
          <p:nvPr>
            <p:ph sz="quarter" idx="10"/>
          </p:nvPr>
        </p:nvSpPr>
        <p:spPr>
          <a:xfrm>
            <a:off x="358141" y="959923"/>
            <a:ext cx="10610849" cy="4641773"/>
          </a:xfrm>
        </p:spPr>
        <p:txBody>
          <a:bodyPr/>
          <a:lstStyle/>
          <a:p>
            <a:r>
              <a:rPr lang="en-US" dirty="0"/>
              <a:t># </a:t>
            </a:r>
            <a:r>
              <a:rPr lang="en-US" i="1" dirty="0" err="1">
                <a:solidFill>
                  <a:schemeClr val="bg1">
                    <a:lumMod val="60000"/>
                    <a:lumOff val="40000"/>
                  </a:schemeClr>
                </a:solidFill>
              </a:rPr>
              <a:t>git</a:t>
            </a:r>
            <a:r>
              <a:rPr lang="en-US" i="1" dirty="0">
                <a:solidFill>
                  <a:schemeClr val="bg1">
                    <a:lumMod val="60000"/>
                    <a:lumOff val="40000"/>
                  </a:schemeClr>
                </a:solidFill>
              </a:rPr>
              <a:t> remote -v   </a:t>
            </a:r>
            <a:endParaRPr lang="en-US" dirty="0"/>
          </a:p>
          <a:p>
            <a:pPr marL="342900" indent="-342900">
              <a:buFont typeface="Arial" panose="020B0604020202020204" pitchFamily="34" charset="0"/>
              <a:buChar char="•"/>
            </a:pPr>
            <a:r>
              <a:rPr lang="en-US" dirty="0" smtClean="0"/>
              <a:t>Shows that there is nothing in the repository</a:t>
            </a:r>
          </a:p>
          <a:p>
            <a:r>
              <a:rPr lang="en-US" i="1" dirty="0" smtClean="0"/>
              <a:t># </a:t>
            </a:r>
            <a:r>
              <a:rPr lang="en-US" i="1" dirty="0" err="1" smtClean="0">
                <a:solidFill>
                  <a:schemeClr val="bg1">
                    <a:lumMod val="60000"/>
                    <a:lumOff val="40000"/>
                  </a:schemeClr>
                </a:solidFill>
              </a:rPr>
              <a:t>git</a:t>
            </a:r>
            <a:r>
              <a:rPr lang="en-US" i="1" dirty="0" smtClean="0">
                <a:solidFill>
                  <a:schemeClr val="bg1">
                    <a:lumMod val="60000"/>
                    <a:lumOff val="40000"/>
                  </a:schemeClr>
                </a:solidFill>
              </a:rPr>
              <a:t> </a:t>
            </a:r>
            <a:r>
              <a:rPr lang="en-US" i="1" dirty="0">
                <a:solidFill>
                  <a:schemeClr val="bg1">
                    <a:lumMod val="60000"/>
                    <a:lumOff val="40000"/>
                  </a:schemeClr>
                </a:solidFill>
              </a:rPr>
              <a:t>remote add origin </a:t>
            </a:r>
            <a:r>
              <a:rPr lang="en-US" i="1" dirty="0" smtClean="0">
                <a:solidFill>
                  <a:schemeClr val="bg1">
                    <a:lumMod val="60000"/>
                    <a:lumOff val="40000"/>
                  </a:schemeClr>
                </a:solidFill>
              </a:rPr>
              <a:t>&lt;</a:t>
            </a:r>
            <a:r>
              <a:rPr lang="en-US" i="1" dirty="0" err="1" smtClean="0">
                <a:solidFill>
                  <a:schemeClr val="bg1">
                    <a:lumMod val="60000"/>
                    <a:lumOff val="40000"/>
                  </a:schemeClr>
                </a:solidFill>
              </a:rPr>
              <a:t>Remote_Repository_URL</a:t>
            </a:r>
            <a:r>
              <a:rPr lang="en-US" i="1" dirty="0" smtClean="0">
                <a:solidFill>
                  <a:schemeClr val="bg1">
                    <a:lumMod val="60000"/>
                    <a:lumOff val="40000"/>
                  </a:schemeClr>
                </a:solidFill>
              </a:rPr>
              <a:t>&gt;</a:t>
            </a:r>
            <a:endParaRPr lang="en-US" i="1" dirty="0">
              <a:solidFill>
                <a:schemeClr val="bg1">
                  <a:lumMod val="60000"/>
                  <a:lumOff val="40000"/>
                </a:schemeClr>
              </a:solidFill>
            </a:endParaRPr>
          </a:p>
          <a:p>
            <a:pPr marL="342900" indent="-342900">
              <a:buFont typeface="Arial" panose="020B0604020202020204" pitchFamily="34" charset="0"/>
              <a:buChar char="•"/>
            </a:pPr>
            <a:r>
              <a:rPr lang="en-US" dirty="0" smtClean="0"/>
              <a:t>Enter in your site</a:t>
            </a:r>
          </a:p>
          <a:p>
            <a:pPr marL="342900" indent="-342900">
              <a:buFont typeface="Arial" panose="020B0604020202020204" pitchFamily="34" charset="0"/>
              <a:buChar char="•"/>
            </a:pPr>
            <a:r>
              <a:rPr lang="en-US" dirty="0" smtClean="0"/>
              <a:t>Sets </a:t>
            </a:r>
            <a:r>
              <a:rPr lang="en-US" dirty="0"/>
              <a:t>the new remote - https://</a:t>
            </a:r>
            <a:r>
              <a:rPr lang="en-US" dirty="0" smtClean="0"/>
              <a:t>github.com/DemoMetroLab/MetroLab_Docker.git</a:t>
            </a:r>
            <a:endParaRPr lang="en-US" dirty="0"/>
          </a:p>
          <a:p>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remote -v   </a:t>
            </a:r>
            <a:endParaRPr lang="en-US" i="1" dirty="0" smtClean="0">
              <a:solidFill>
                <a:schemeClr val="bg1">
                  <a:lumMod val="60000"/>
                  <a:lumOff val="40000"/>
                </a:schemeClr>
              </a:solidFill>
            </a:endParaRPr>
          </a:p>
          <a:p>
            <a:pPr marL="342900" indent="-342900">
              <a:buFont typeface="Arial" panose="020B0604020202020204" pitchFamily="34" charset="0"/>
              <a:buChar char="•"/>
            </a:pPr>
            <a:r>
              <a:rPr lang="en-US" dirty="0" smtClean="0"/>
              <a:t>Verifies </a:t>
            </a:r>
            <a:r>
              <a:rPr lang="en-US" dirty="0"/>
              <a:t>the new remote </a:t>
            </a:r>
            <a:r>
              <a:rPr lang="en-US" dirty="0" smtClean="0"/>
              <a:t>repository</a:t>
            </a:r>
          </a:p>
          <a:p>
            <a:pPr lvl="1"/>
            <a:r>
              <a:rPr lang="en-US" dirty="0" smtClean="0"/>
              <a:t>URLoriginhttps</a:t>
            </a:r>
            <a:r>
              <a:rPr lang="en-US" dirty="0"/>
              <a:t>://</a:t>
            </a:r>
            <a:r>
              <a:rPr lang="en-US" dirty="0" smtClean="0"/>
              <a:t>github.com/DemoMetroLab/MetroLab_Docker.git </a:t>
            </a:r>
            <a:r>
              <a:rPr lang="en-US" dirty="0"/>
              <a:t>(fetch)</a:t>
            </a:r>
          </a:p>
          <a:p>
            <a:pPr lvl="1"/>
            <a:r>
              <a:rPr lang="en-US" dirty="0"/>
              <a:t>origin	https://</a:t>
            </a:r>
            <a:r>
              <a:rPr lang="en-US" dirty="0" smtClean="0"/>
              <a:t>github.com/DemoMetroLab/MetroLab_Docker.git </a:t>
            </a:r>
            <a:r>
              <a:rPr lang="en-US" dirty="0"/>
              <a:t>(push)</a:t>
            </a:r>
          </a:p>
          <a:p>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ls-tree -r master --</a:t>
            </a:r>
            <a:r>
              <a:rPr lang="en-US" i="1" dirty="0" smtClean="0">
                <a:solidFill>
                  <a:schemeClr val="bg1">
                    <a:lumMod val="60000"/>
                    <a:lumOff val="40000"/>
                  </a:schemeClr>
                </a:solidFill>
              </a:rPr>
              <a:t>name-only </a:t>
            </a:r>
          </a:p>
          <a:p>
            <a:pPr marL="342900" indent="-342900">
              <a:buFont typeface="Arial" panose="020B0604020202020204" pitchFamily="34" charset="0"/>
              <a:buChar char="•"/>
            </a:pPr>
            <a:r>
              <a:rPr lang="en-US" dirty="0" smtClean="0"/>
              <a:t>Verify file in remote repository</a:t>
            </a:r>
          </a:p>
          <a:p>
            <a:pPr lvl="1"/>
            <a:r>
              <a:rPr lang="en-US" dirty="0"/>
              <a:t>helloworld.sh</a:t>
            </a:r>
          </a:p>
          <a:p>
            <a:endParaRPr lang="en-US" dirty="0"/>
          </a:p>
        </p:txBody>
      </p:sp>
    </p:spTree>
    <p:extLst>
      <p:ext uri="{BB962C8B-B14F-4D97-AF65-F5344CB8AC3E}">
        <p14:creationId xmlns:p14="http://schemas.microsoft.com/office/powerpoint/2010/main" val="19279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Local </a:t>
            </a:r>
            <a:r>
              <a:rPr lang="en-US" dirty="0" err="1" smtClean="0"/>
              <a:t>Git</a:t>
            </a:r>
            <a:r>
              <a:rPr lang="en-US" dirty="0" smtClean="0"/>
              <a:t> Repository to Push to Remote</a:t>
            </a:r>
            <a:endParaRPr lang="en-US" dirty="0"/>
          </a:p>
        </p:txBody>
      </p:sp>
      <p:sp>
        <p:nvSpPr>
          <p:cNvPr id="3" name="Content Placeholder 2"/>
          <p:cNvSpPr>
            <a:spLocks noGrp="1"/>
          </p:cNvSpPr>
          <p:nvPr>
            <p:ph sz="quarter" idx="10"/>
          </p:nvPr>
        </p:nvSpPr>
        <p:spPr>
          <a:xfrm>
            <a:off x="361950" y="1061225"/>
            <a:ext cx="10610849" cy="4256615"/>
          </a:xfrm>
        </p:spPr>
        <p:txBody>
          <a:bodyPr/>
          <a:lstStyle/>
          <a:p>
            <a:r>
              <a:rPr lang="en-US" dirty="0" smtClean="0"/>
              <a:t># </a:t>
            </a:r>
            <a:r>
              <a:rPr lang="en-US" i="1" dirty="0" err="1">
                <a:solidFill>
                  <a:schemeClr val="bg1">
                    <a:lumMod val="60000"/>
                    <a:lumOff val="40000"/>
                  </a:schemeClr>
                </a:solidFill>
              </a:rPr>
              <a:t>git</a:t>
            </a:r>
            <a:r>
              <a:rPr lang="en-US" i="1" dirty="0">
                <a:solidFill>
                  <a:schemeClr val="bg1">
                    <a:lumMod val="60000"/>
                    <a:lumOff val="40000"/>
                  </a:schemeClr>
                </a:solidFill>
              </a:rPr>
              <a:t> push origin master</a:t>
            </a:r>
          </a:p>
          <a:p>
            <a:pPr lvl="1"/>
            <a:r>
              <a:rPr lang="en-US" dirty="0"/>
              <a:t>Username for 'https://github.com': James.Domino@Dell.com</a:t>
            </a:r>
          </a:p>
          <a:p>
            <a:pPr lvl="1"/>
            <a:r>
              <a:rPr lang="en-US" dirty="0"/>
              <a:t>Password for 'https://James.Domino@Dell.com@github.com': </a:t>
            </a:r>
          </a:p>
          <a:p>
            <a:pPr lvl="1"/>
            <a:r>
              <a:rPr lang="en-US" dirty="0"/>
              <a:t>Counting objects: 3, done.</a:t>
            </a:r>
          </a:p>
          <a:p>
            <a:pPr lvl="1"/>
            <a:r>
              <a:rPr lang="en-US" dirty="0"/>
              <a:t>Writing objects: 100% (3/3), 277 bytes | 0 bytes/s, done.</a:t>
            </a:r>
          </a:p>
          <a:p>
            <a:pPr lvl="1"/>
            <a:r>
              <a:rPr lang="en-US" dirty="0"/>
              <a:t>Total 3 (delta 0), reused 0 (delta 0)</a:t>
            </a:r>
          </a:p>
          <a:p>
            <a:pPr lvl="1"/>
            <a:r>
              <a:rPr lang="en-US" dirty="0"/>
              <a:t>To https://github.com/DemoMetroLab/MetroLab_Docker.git</a:t>
            </a:r>
          </a:p>
          <a:p>
            <a:pPr lvl="1"/>
            <a:r>
              <a:rPr lang="en-US" dirty="0"/>
              <a:t> * [new branch]      master -&gt; master</a:t>
            </a:r>
          </a:p>
          <a:p>
            <a:pPr marL="342900" indent="-342900">
              <a:buFont typeface="Arial" panose="020B0604020202020204" pitchFamily="34" charset="0"/>
              <a:buChar char="•"/>
            </a:pPr>
            <a:r>
              <a:rPr lang="en-US" dirty="0" smtClean="0"/>
              <a:t>Refresh your </a:t>
            </a:r>
            <a:r>
              <a:rPr lang="en-US" dirty="0" err="1" smtClean="0"/>
              <a:t>github</a:t>
            </a:r>
            <a:r>
              <a:rPr lang="en-US" dirty="0" smtClean="0"/>
              <a:t> screen to Verify helloworld.sh file in </a:t>
            </a:r>
            <a:r>
              <a:rPr lang="en-US" dirty="0" err="1" smtClean="0"/>
              <a:t>github</a:t>
            </a:r>
            <a:r>
              <a:rPr lang="en-US" dirty="0" smtClean="0"/>
              <a:t> repository</a:t>
            </a:r>
            <a:endParaRPr lang="en-US" dirty="0"/>
          </a:p>
          <a:p>
            <a:endParaRPr lang="en-US" dirty="0"/>
          </a:p>
        </p:txBody>
      </p:sp>
      <p:pic>
        <p:nvPicPr>
          <p:cNvPr id="4" name="Picture 3"/>
          <p:cNvPicPr>
            <a:picLocks noChangeAspect="1"/>
          </p:cNvPicPr>
          <p:nvPr/>
        </p:nvPicPr>
        <p:blipFill>
          <a:blip r:embed="rId2"/>
          <a:stretch>
            <a:fillRect/>
          </a:stretch>
        </p:blipFill>
        <p:spPr>
          <a:xfrm>
            <a:off x="1186106" y="4019175"/>
            <a:ext cx="7064395" cy="2597329"/>
          </a:xfrm>
          <a:prstGeom prst="rect">
            <a:avLst/>
          </a:prstGeom>
        </p:spPr>
      </p:pic>
    </p:spTree>
    <p:extLst>
      <p:ext uri="{BB962C8B-B14F-4D97-AF65-F5344CB8AC3E}">
        <p14:creationId xmlns:p14="http://schemas.microsoft.com/office/powerpoint/2010/main" val="1690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Installing Puppet</a:t>
            </a:r>
            <a:endParaRPr lang="en-US" dirty="0"/>
          </a:p>
        </p:txBody>
      </p:sp>
    </p:spTree>
    <p:extLst>
      <p:ext uri="{BB962C8B-B14F-4D97-AF65-F5344CB8AC3E}">
        <p14:creationId xmlns:p14="http://schemas.microsoft.com/office/powerpoint/2010/main" val="383844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Puppet</a:t>
            </a:r>
            <a:endParaRPr lang="en-US" dirty="0"/>
          </a:p>
        </p:txBody>
      </p:sp>
      <p:sp>
        <p:nvSpPr>
          <p:cNvPr id="3" name="Content Placeholder 2"/>
          <p:cNvSpPr>
            <a:spLocks noGrp="1"/>
          </p:cNvSpPr>
          <p:nvPr>
            <p:ph sz="quarter" idx="10"/>
          </p:nvPr>
        </p:nvSpPr>
        <p:spPr/>
        <p:txBody>
          <a:bodyPr/>
          <a:lstStyle/>
          <a:p>
            <a:r>
              <a:rPr lang="en-US" dirty="0" smtClean="0"/>
              <a:t>Start the VM</a:t>
            </a:r>
          </a:p>
          <a:p>
            <a:r>
              <a:rPr lang="en-US" dirty="0" smtClean="0"/>
              <a:t>Login into VM</a:t>
            </a:r>
          </a:p>
          <a:p>
            <a:r>
              <a:rPr lang="en-US" dirty="0" smtClean="0"/>
              <a:t>Open a Terminal Window</a:t>
            </a:r>
            <a:endParaRPr lang="en-US" dirty="0"/>
          </a:p>
          <a:p>
            <a:endParaRPr lang="en-US" dirty="0"/>
          </a:p>
        </p:txBody>
      </p:sp>
    </p:spTree>
    <p:extLst>
      <p:ext uri="{BB962C8B-B14F-4D97-AF65-F5344CB8AC3E}">
        <p14:creationId xmlns:p14="http://schemas.microsoft.com/office/powerpoint/2010/main" val="367113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First Session (9/29/2017)</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2800" dirty="0" smtClean="0"/>
              <a:t>Group Goals, Feedback, Meeting Cadence</a:t>
            </a:r>
          </a:p>
          <a:p>
            <a:pPr marL="342900" indent="-342900">
              <a:buFont typeface="Arial" panose="020B0604020202020204" pitchFamily="34" charset="0"/>
              <a:buChar char="•"/>
            </a:pPr>
            <a:r>
              <a:rPr lang="en-US" sz="2800" dirty="0" smtClean="0"/>
              <a:t>Application Development evolution</a:t>
            </a:r>
          </a:p>
          <a:p>
            <a:pPr marL="342900" indent="-342900">
              <a:buFont typeface="Arial" panose="020B0604020202020204" pitchFamily="34" charset="0"/>
              <a:buChar char="•"/>
            </a:pPr>
            <a:r>
              <a:rPr lang="en-US" sz="2800" dirty="0" smtClean="0"/>
              <a:t>Cloud Native Development Landscape</a:t>
            </a:r>
          </a:p>
          <a:p>
            <a:pPr marL="797971" lvl="1" indent="-342900">
              <a:buFont typeface="Arial" panose="020B0604020202020204" pitchFamily="34" charset="0"/>
              <a:buChar char="•"/>
            </a:pPr>
            <a:r>
              <a:rPr lang="en-US" sz="2400" dirty="0" smtClean="0"/>
              <a:t>DevOps</a:t>
            </a:r>
          </a:p>
          <a:p>
            <a:pPr marL="797971" lvl="1" indent="-342900">
              <a:buFont typeface="Arial" panose="020B0604020202020204" pitchFamily="34" charset="0"/>
              <a:buChar char="•"/>
            </a:pPr>
            <a:r>
              <a:rPr lang="en-US" sz="2400" dirty="0" smtClean="0"/>
              <a:t>Agile</a:t>
            </a:r>
          </a:p>
          <a:p>
            <a:pPr marL="797971" lvl="1" indent="-342900">
              <a:buFont typeface="Arial" panose="020B0604020202020204" pitchFamily="34" charset="0"/>
              <a:buChar char="•"/>
            </a:pPr>
            <a:r>
              <a:rPr lang="en-US" sz="2400" dirty="0" smtClean="0"/>
              <a:t>Sprints / Scrums</a:t>
            </a:r>
          </a:p>
          <a:p>
            <a:pPr marL="797971" lvl="1" indent="-342900">
              <a:buFont typeface="Arial" panose="020B0604020202020204" pitchFamily="34" charset="0"/>
              <a:buChar char="•"/>
            </a:pPr>
            <a:r>
              <a:rPr lang="en-US" sz="2400" dirty="0" smtClean="0"/>
              <a:t>CI/CD</a:t>
            </a:r>
          </a:p>
          <a:p>
            <a:pPr marL="797971" lvl="1" indent="-342900">
              <a:buFont typeface="Arial" panose="020B0604020202020204" pitchFamily="34" charset="0"/>
              <a:buChar char="•"/>
            </a:pPr>
            <a:endParaRPr lang="en-US" dirty="0" smtClean="0"/>
          </a:p>
          <a:p>
            <a:pPr marL="797971"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206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Content Placeholder 2"/>
          <p:cNvSpPr>
            <a:spLocks noGrp="1"/>
          </p:cNvSpPr>
          <p:nvPr>
            <p:ph sz="quarter" idx="10"/>
          </p:nvPr>
        </p:nvSpPr>
        <p:spPr>
          <a:xfrm>
            <a:off x="361950" y="1432211"/>
            <a:ext cx="10610849" cy="4256615"/>
          </a:xfrm>
        </p:spPr>
        <p:txBody>
          <a:bodyPr/>
          <a:lstStyle/>
          <a:p>
            <a:r>
              <a:rPr lang="en-US" sz="2000" dirty="0"/>
              <a:t>$</a:t>
            </a:r>
            <a:r>
              <a:rPr lang="en-US" sz="2000" dirty="0" smtClean="0"/>
              <a:t> </a:t>
            </a:r>
            <a:r>
              <a:rPr lang="en-US" sz="2000" dirty="0" err="1">
                <a:solidFill>
                  <a:schemeClr val="bg1">
                    <a:lumMod val="60000"/>
                    <a:lumOff val="40000"/>
                  </a:schemeClr>
                </a:solidFill>
              </a:rPr>
              <a:t>wget</a:t>
            </a:r>
            <a:r>
              <a:rPr lang="en-US" sz="2000" dirty="0">
                <a:solidFill>
                  <a:schemeClr val="bg1">
                    <a:lumMod val="60000"/>
                    <a:lumOff val="40000"/>
                  </a:schemeClr>
                </a:solidFill>
              </a:rPr>
              <a:t> </a:t>
            </a:r>
            <a:r>
              <a:rPr lang="en-US" sz="2000" u="sng" dirty="0">
                <a:solidFill>
                  <a:schemeClr val="bg1">
                    <a:lumMod val="60000"/>
                    <a:lumOff val="40000"/>
                  </a:schemeClr>
                </a:solidFill>
              </a:rPr>
              <a:t>https://apt.puppetlabs.com/puppet5-release-xenial.deb</a:t>
            </a:r>
            <a:endParaRPr lang="en-US" sz="3200" dirty="0">
              <a:solidFill>
                <a:schemeClr val="bg1">
                  <a:lumMod val="60000"/>
                  <a:lumOff val="40000"/>
                </a:schemeClr>
              </a:solidFill>
            </a:endParaRPr>
          </a:p>
          <a:p>
            <a:pPr marL="342900" lvl="0" indent="-342900">
              <a:buFont typeface="Arial" panose="020B0604020202020204" pitchFamily="34" charset="0"/>
              <a:buChar char="•"/>
            </a:pPr>
            <a:r>
              <a:rPr lang="en-US" sz="2000" dirty="0" smtClean="0"/>
              <a:t>Download </a:t>
            </a:r>
            <a:r>
              <a:rPr lang="en-US" sz="2000" dirty="0"/>
              <a:t>the “</a:t>
            </a:r>
            <a:r>
              <a:rPr lang="en-US" sz="2000" dirty="0" err="1"/>
              <a:t>puppetlabs</a:t>
            </a:r>
            <a:r>
              <a:rPr lang="en-US" sz="2000" dirty="0"/>
              <a:t>-release” package for your OS version. </a:t>
            </a:r>
            <a:endParaRPr lang="en-US" sz="1800" dirty="0"/>
          </a:p>
          <a:p>
            <a:pPr lvl="1"/>
            <a:r>
              <a:rPr lang="en-US" dirty="0"/>
              <a:t>You can see a full list of these packages on the front page of </a:t>
            </a:r>
            <a:r>
              <a:rPr lang="en-US" u="sng" dirty="0">
                <a:hlinkClick r:id="rId2"/>
              </a:rPr>
              <a:t>https://apt.puppetlabs.com/</a:t>
            </a:r>
            <a:r>
              <a:rPr lang="en-US" dirty="0"/>
              <a:t>. They are all named </a:t>
            </a:r>
            <a:r>
              <a:rPr lang="en-US" sz="1100" dirty="0" err="1"/>
              <a:t>puppetlabs</a:t>
            </a:r>
            <a:r>
              <a:rPr lang="en-US" sz="1100" dirty="0"/>
              <a:t>-release-&lt;CODE NAME&gt;.deb</a:t>
            </a:r>
            <a:r>
              <a:rPr lang="en-US" dirty="0"/>
              <a:t>. (For Ubuntu releases, the code name is the adjective, not the animal.)</a:t>
            </a:r>
            <a:endParaRPr lang="en-US" sz="1400" dirty="0"/>
          </a:p>
          <a:p>
            <a:pPr lvl="1"/>
            <a:r>
              <a:rPr lang="en-US" dirty="0"/>
              <a:t>Architecture is handled automatically; there is only one package per OS version.</a:t>
            </a:r>
            <a:endParaRPr lang="en-US" sz="1400" dirty="0"/>
          </a:p>
          <a:p>
            <a:pPr lvl="0"/>
            <a:r>
              <a:rPr lang="en-US" sz="2000" dirty="0"/>
              <a:t>$</a:t>
            </a:r>
            <a:r>
              <a:rPr lang="en-US" sz="2000" dirty="0" smtClean="0"/>
              <a:t> </a:t>
            </a:r>
            <a:r>
              <a:rPr lang="en-US" sz="2000" dirty="0" err="1">
                <a:solidFill>
                  <a:schemeClr val="bg1">
                    <a:lumMod val="60000"/>
                    <a:lumOff val="40000"/>
                  </a:schemeClr>
                </a:solidFill>
              </a:rPr>
              <a:t>sudo</a:t>
            </a:r>
            <a:r>
              <a:rPr lang="en-US" sz="2000" dirty="0">
                <a:solidFill>
                  <a:schemeClr val="bg1">
                    <a:lumMod val="60000"/>
                    <a:lumOff val="40000"/>
                  </a:schemeClr>
                </a:solidFill>
              </a:rPr>
              <a:t> </a:t>
            </a:r>
            <a:r>
              <a:rPr lang="en-US" sz="2000" dirty="0" err="1">
                <a:solidFill>
                  <a:schemeClr val="bg1">
                    <a:lumMod val="60000"/>
                    <a:lumOff val="40000"/>
                  </a:schemeClr>
                </a:solidFill>
              </a:rPr>
              <a:t>dpkg</a:t>
            </a:r>
            <a:r>
              <a:rPr lang="en-US" sz="2000" dirty="0">
                <a:solidFill>
                  <a:schemeClr val="bg1">
                    <a:lumMod val="60000"/>
                    <a:lumOff val="40000"/>
                  </a:schemeClr>
                </a:solidFill>
              </a:rPr>
              <a:t> -</a:t>
            </a:r>
            <a:r>
              <a:rPr lang="en-US" sz="2000" dirty="0" err="1">
                <a:solidFill>
                  <a:schemeClr val="bg1">
                    <a:lumMod val="60000"/>
                    <a:lumOff val="40000"/>
                  </a:schemeClr>
                </a:solidFill>
              </a:rPr>
              <a:t>i</a:t>
            </a:r>
            <a:r>
              <a:rPr lang="en-US" sz="2000" dirty="0">
                <a:solidFill>
                  <a:schemeClr val="bg1">
                    <a:lumMod val="60000"/>
                    <a:lumOff val="40000"/>
                  </a:schemeClr>
                </a:solidFill>
              </a:rPr>
              <a:t> puppet5-release-xenial.deb</a:t>
            </a:r>
            <a:endParaRPr lang="en-US" sz="2000" dirty="0" smtClean="0"/>
          </a:p>
          <a:p>
            <a:pPr marL="342900" lvl="0" indent="-342900">
              <a:buFont typeface="Arial" panose="020B0604020202020204" pitchFamily="34" charset="0"/>
              <a:buChar char="•"/>
            </a:pPr>
            <a:r>
              <a:rPr lang="en-US" sz="2000" dirty="0" smtClean="0"/>
              <a:t>Install </a:t>
            </a:r>
            <a:r>
              <a:rPr lang="en-US" sz="2000" dirty="0"/>
              <a:t>the package by running </a:t>
            </a:r>
            <a:r>
              <a:rPr lang="en-US" sz="1400" dirty="0" err="1"/>
              <a:t>dpkg</a:t>
            </a:r>
            <a:r>
              <a:rPr lang="en-US" sz="1400" dirty="0"/>
              <a:t> -</a:t>
            </a:r>
            <a:r>
              <a:rPr lang="en-US" sz="1400" dirty="0" err="1"/>
              <a:t>i</a:t>
            </a:r>
            <a:r>
              <a:rPr lang="en-US" sz="1400" dirty="0"/>
              <a:t> &lt;PACKAGE NAME&gt;</a:t>
            </a:r>
            <a:r>
              <a:rPr lang="en-US" sz="2000" dirty="0"/>
              <a:t>.</a:t>
            </a:r>
            <a:endParaRPr lang="en-US" sz="1800" dirty="0"/>
          </a:p>
          <a:p>
            <a:r>
              <a:rPr lang="en-US" sz="2000" dirty="0">
                <a:solidFill>
                  <a:schemeClr val="bg2"/>
                </a:solidFill>
              </a:rPr>
              <a:t>$</a:t>
            </a:r>
            <a:r>
              <a:rPr lang="en-US" sz="2000" dirty="0" smtClean="0">
                <a:solidFill>
                  <a:schemeClr val="bg2"/>
                </a:solidFill>
              </a:rPr>
              <a:t> </a:t>
            </a:r>
            <a:r>
              <a:rPr lang="en-US" sz="2000" dirty="0" err="1" smtClean="0">
                <a:solidFill>
                  <a:schemeClr val="bg1">
                    <a:lumMod val="60000"/>
                    <a:lumOff val="40000"/>
                  </a:schemeClr>
                </a:solidFill>
              </a:rPr>
              <a:t>sudo</a:t>
            </a:r>
            <a:r>
              <a:rPr lang="en-US" sz="2000" dirty="0" smtClean="0">
                <a:solidFill>
                  <a:schemeClr val="bg1">
                    <a:lumMod val="60000"/>
                    <a:lumOff val="40000"/>
                  </a:schemeClr>
                </a:solidFill>
              </a:rPr>
              <a:t> </a:t>
            </a:r>
            <a:r>
              <a:rPr lang="en-US" sz="2000" dirty="0">
                <a:solidFill>
                  <a:schemeClr val="bg1">
                    <a:lumMod val="60000"/>
                    <a:lumOff val="40000"/>
                  </a:schemeClr>
                </a:solidFill>
              </a:rPr>
              <a:t>apt-get update</a:t>
            </a:r>
            <a:endParaRPr lang="en-US" sz="3200" dirty="0">
              <a:solidFill>
                <a:schemeClr val="bg1">
                  <a:lumMod val="60000"/>
                  <a:lumOff val="40000"/>
                </a:schemeClr>
              </a:solidFill>
            </a:endParaRPr>
          </a:p>
          <a:p>
            <a:pPr marL="342900" lvl="0" indent="-342900">
              <a:buFont typeface="Arial" panose="020B0604020202020204" pitchFamily="34" charset="0"/>
              <a:buChar char="•"/>
            </a:pPr>
            <a:r>
              <a:rPr lang="en-US" sz="2000" dirty="0" smtClean="0"/>
              <a:t>Run </a:t>
            </a:r>
            <a:r>
              <a:rPr lang="en-US" sz="1400" dirty="0"/>
              <a:t>apt-get update</a:t>
            </a:r>
            <a:r>
              <a:rPr lang="en-US" sz="2000" dirty="0"/>
              <a:t> to get the new list of available packages</a:t>
            </a:r>
            <a:r>
              <a:rPr lang="en-US" sz="2000" dirty="0" smtClean="0"/>
              <a:t>.</a:t>
            </a:r>
            <a:endParaRPr lang="en-US" sz="1800" dirty="0"/>
          </a:p>
        </p:txBody>
      </p:sp>
    </p:spTree>
    <p:extLst>
      <p:ext uri="{BB962C8B-B14F-4D97-AF65-F5344CB8AC3E}">
        <p14:creationId xmlns:p14="http://schemas.microsoft.com/office/powerpoint/2010/main" val="346259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Puppet</a:t>
            </a:r>
            <a:endParaRPr lang="en-US" dirty="0"/>
          </a:p>
        </p:txBody>
      </p:sp>
      <p:sp>
        <p:nvSpPr>
          <p:cNvPr id="3" name="Content Placeholder 2"/>
          <p:cNvSpPr>
            <a:spLocks noGrp="1"/>
          </p:cNvSpPr>
          <p:nvPr>
            <p:ph sz="quarter" idx="10"/>
          </p:nvPr>
        </p:nvSpPr>
        <p:spPr/>
        <p:txBody>
          <a:bodyPr/>
          <a:lstStyle/>
          <a:p>
            <a:r>
              <a:rPr lang="en-US" b="1" dirty="0"/>
              <a:t>Install Puppet on the Puppet Master </a:t>
            </a:r>
            <a:r>
              <a:rPr lang="en-US" b="1" dirty="0" smtClean="0"/>
              <a:t>Server</a:t>
            </a:r>
            <a:endParaRPr lang="en-US" dirty="0"/>
          </a:p>
          <a:p>
            <a:r>
              <a:rPr lang="en-US" dirty="0"/>
              <a:t>On your Puppet master, </a:t>
            </a:r>
            <a:r>
              <a:rPr lang="en-US" dirty="0" smtClean="0"/>
              <a:t>run:</a:t>
            </a:r>
          </a:p>
          <a:p>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a:solidFill>
                  <a:schemeClr val="bg1">
                    <a:lumMod val="60000"/>
                    <a:lumOff val="40000"/>
                  </a:schemeClr>
                </a:solidFill>
              </a:rPr>
              <a:t>apt-get install </a:t>
            </a:r>
            <a:r>
              <a:rPr lang="en-US" dirty="0" err="1">
                <a:solidFill>
                  <a:schemeClr val="bg1">
                    <a:lumMod val="60000"/>
                    <a:lumOff val="40000"/>
                  </a:schemeClr>
                </a:solidFill>
              </a:rPr>
              <a:t>puppetserver</a:t>
            </a:r>
            <a:endParaRPr lang="en-US" dirty="0">
              <a:solidFill>
                <a:schemeClr val="bg1">
                  <a:lumMod val="60000"/>
                  <a:lumOff val="40000"/>
                </a:schemeClr>
              </a:solidFill>
            </a:endParaRPr>
          </a:p>
          <a:p>
            <a:r>
              <a:rPr lang="en-US" dirty="0"/>
              <a:t> </a:t>
            </a:r>
          </a:p>
          <a:p>
            <a:r>
              <a:rPr lang="en-US" b="1" dirty="0" smtClean="0"/>
              <a:t>Install </a:t>
            </a:r>
            <a:r>
              <a:rPr lang="en-US" b="1" dirty="0"/>
              <a:t>Puppet on </a:t>
            </a:r>
            <a:r>
              <a:rPr lang="en-US" b="1" dirty="0" smtClean="0"/>
              <a:t>Client </a:t>
            </a:r>
            <a:r>
              <a:rPr lang="en-US" b="1" dirty="0"/>
              <a:t>Nodes</a:t>
            </a:r>
            <a:endParaRPr lang="en-US" dirty="0"/>
          </a:p>
          <a:p>
            <a:r>
              <a:rPr lang="en-US" dirty="0"/>
              <a:t>On your Puppet </a:t>
            </a:r>
            <a:r>
              <a:rPr lang="en-US" dirty="0" smtClean="0"/>
              <a:t>Client, run:</a:t>
            </a:r>
          </a:p>
          <a:p>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a:solidFill>
                  <a:schemeClr val="bg1">
                    <a:lumMod val="60000"/>
                    <a:lumOff val="40000"/>
                  </a:schemeClr>
                </a:solidFill>
              </a:rPr>
              <a:t>apt-get install puppet</a:t>
            </a:r>
          </a:p>
          <a:p>
            <a:endParaRPr lang="en-US" dirty="0"/>
          </a:p>
        </p:txBody>
      </p:sp>
    </p:spTree>
    <p:extLst>
      <p:ext uri="{BB962C8B-B14F-4D97-AF65-F5344CB8AC3E}">
        <p14:creationId xmlns:p14="http://schemas.microsoft.com/office/powerpoint/2010/main" val="344509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 Post Installation Steps on Puppet Master</a:t>
            </a:r>
            <a:endParaRPr lang="en-US" dirty="0"/>
          </a:p>
        </p:txBody>
      </p:sp>
      <p:sp>
        <p:nvSpPr>
          <p:cNvPr id="3" name="Content Placeholder 2"/>
          <p:cNvSpPr>
            <a:spLocks noGrp="1"/>
          </p:cNvSpPr>
          <p:nvPr>
            <p:ph sz="quarter" idx="10"/>
          </p:nvPr>
        </p:nvSpPr>
        <p:spPr>
          <a:xfrm>
            <a:off x="320149" y="1215955"/>
            <a:ext cx="10610849" cy="5414751"/>
          </a:xfrm>
        </p:spPr>
        <p:txBody>
          <a:bodyPr/>
          <a:lstStyle/>
          <a:p>
            <a:r>
              <a:rPr lang="en-US" dirty="0"/>
              <a:t>In the [main] section of the master’s </a:t>
            </a:r>
            <a:r>
              <a:rPr lang="en-US" dirty="0" err="1"/>
              <a:t>puppet.conf</a:t>
            </a:r>
            <a:r>
              <a:rPr lang="en-US" dirty="0"/>
              <a:t> file, set the </a:t>
            </a:r>
            <a:r>
              <a:rPr lang="en-US" dirty="0" err="1"/>
              <a:t>dns_alt_names</a:t>
            </a:r>
            <a:r>
              <a:rPr lang="en-US" dirty="0"/>
              <a:t> setting to a comma-separated list of each hostname the master should be allowed to use:</a:t>
            </a:r>
          </a:p>
          <a:p>
            <a:r>
              <a:rPr lang="en-US" dirty="0" smtClean="0"/>
              <a:t>$ </a:t>
            </a:r>
            <a:r>
              <a:rPr lang="en-US" dirty="0" err="1" smtClean="0">
                <a:solidFill>
                  <a:schemeClr val="bg1">
                    <a:lumMod val="60000"/>
                    <a:lumOff val="40000"/>
                  </a:schemeClr>
                </a:solidFill>
              </a:rPr>
              <a:t>sudo</a:t>
            </a:r>
            <a:r>
              <a:rPr lang="en-US" dirty="0" smtClean="0">
                <a:solidFill>
                  <a:schemeClr val="bg1">
                    <a:lumMod val="60000"/>
                    <a:lumOff val="40000"/>
                  </a:schemeClr>
                </a:solidFill>
              </a:rPr>
              <a:t> bash</a:t>
            </a:r>
          </a:p>
          <a:p>
            <a:r>
              <a:rPr lang="en-US" dirty="0" smtClean="0"/>
              <a:t># </a:t>
            </a:r>
            <a:r>
              <a:rPr lang="en-US" dirty="0" smtClean="0">
                <a:solidFill>
                  <a:schemeClr val="bg1">
                    <a:lumMod val="60000"/>
                    <a:lumOff val="40000"/>
                  </a:schemeClr>
                </a:solidFill>
              </a:rPr>
              <a:t>cd /</a:t>
            </a:r>
            <a:r>
              <a:rPr lang="en-US" dirty="0" err="1" smtClean="0">
                <a:solidFill>
                  <a:schemeClr val="bg1">
                    <a:lumMod val="60000"/>
                    <a:lumOff val="40000"/>
                  </a:schemeClr>
                </a:solidFill>
              </a:rPr>
              <a:t>etc</a:t>
            </a:r>
            <a:r>
              <a:rPr lang="en-US" dirty="0" smtClean="0">
                <a:solidFill>
                  <a:schemeClr val="bg1">
                    <a:lumMod val="60000"/>
                    <a:lumOff val="40000"/>
                  </a:schemeClr>
                </a:solidFill>
              </a:rPr>
              <a:t>/</a:t>
            </a:r>
            <a:r>
              <a:rPr lang="en-US" dirty="0" err="1" smtClean="0">
                <a:solidFill>
                  <a:schemeClr val="bg1">
                    <a:lumMod val="60000"/>
                    <a:lumOff val="40000"/>
                  </a:schemeClr>
                </a:solidFill>
              </a:rPr>
              <a:t>puppetlabs</a:t>
            </a:r>
            <a:r>
              <a:rPr lang="en-US" dirty="0" smtClean="0">
                <a:solidFill>
                  <a:schemeClr val="bg1">
                    <a:lumMod val="60000"/>
                    <a:lumOff val="40000"/>
                  </a:schemeClr>
                </a:solidFill>
              </a:rPr>
              <a:t>/puppet</a:t>
            </a:r>
          </a:p>
          <a:p>
            <a:r>
              <a:rPr lang="en-US" dirty="0" smtClean="0"/>
              <a:t># </a:t>
            </a:r>
            <a:r>
              <a:rPr lang="en-US" dirty="0" smtClean="0">
                <a:solidFill>
                  <a:schemeClr val="bg1">
                    <a:lumMod val="60000"/>
                    <a:lumOff val="40000"/>
                  </a:schemeClr>
                </a:solidFill>
              </a:rPr>
              <a:t>echo “</a:t>
            </a:r>
            <a:r>
              <a:rPr lang="en-US" dirty="0" err="1" smtClean="0">
                <a:solidFill>
                  <a:schemeClr val="bg1">
                    <a:lumMod val="60000"/>
                    <a:lumOff val="40000"/>
                  </a:schemeClr>
                </a:solidFill>
              </a:rPr>
              <a:t>dns_alt_names</a:t>
            </a:r>
            <a:r>
              <a:rPr lang="en-US" dirty="0" smtClean="0">
                <a:solidFill>
                  <a:schemeClr val="bg1">
                    <a:lumMod val="60000"/>
                    <a:lumOff val="40000"/>
                  </a:schemeClr>
                </a:solidFill>
              </a:rPr>
              <a:t> </a:t>
            </a:r>
            <a:r>
              <a:rPr lang="en-US" dirty="0">
                <a:solidFill>
                  <a:schemeClr val="bg1">
                    <a:lumMod val="60000"/>
                    <a:lumOff val="40000"/>
                  </a:schemeClr>
                </a:solidFill>
              </a:rPr>
              <a:t>= </a:t>
            </a:r>
            <a:r>
              <a:rPr lang="en-US" dirty="0" err="1" smtClean="0">
                <a:solidFill>
                  <a:schemeClr val="bg1">
                    <a:lumMod val="60000"/>
                    <a:lumOff val="40000"/>
                  </a:schemeClr>
                </a:solidFill>
              </a:rPr>
              <a:t>puppet,puppet.emc.com,PuppetMaster.corp.emc.com,PuppetMaster</a:t>
            </a:r>
            <a:r>
              <a:rPr lang="en-US" dirty="0" smtClean="0">
                <a:solidFill>
                  <a:schemeClr val="bg1">
                    <a:lumMod val="60000"/>
                    <a:lumOff val="40000"/>
                  </a:schemeClr>
                </a:solidFill>
              </a:rPr>
              <a:t>” &gt;&gt; </a:t>
            </a:r>
            <a:r>
              <a:rPr lang="en-US" dirty="0" err="1" smtClean="0">
                <a:solidFill>
                  <a:schemeClr val="bg1">
                    <a:lumMod val="60000"/>
                    <a:lumOff val="40000"/>
                  </a:schemeClr>
                </a:solidFill>
              </a:rPr>
              <a:t>puppet.conf</a:t>
            </a:r>
            <a:endParaRPr lang="en-US" dirty="0" smtClean="0">
              <a:solidFill>
                <a:schemeClr val="bg1">
                  <a:lumMod val="60000"/>
                  <a:lumOff val="40000"/>
                </a:schemeClr>
              </a:solidFill>
            </a:endParaRPr>
          </a:p>
          <a:p>
            <a:endParaRPr lang="en-US" dirty="0" smtClean="0">
              <a:solidFill>
                <a:schemeClr val="bg1">
                  <a:lumMod val="60000"/>
                  <a:lumOff val="40000"/>
                </a:schemeClr>
              </a:solidFill>
            </a:endParaRPr>
          </a:p>
          <a:p>
            <a:endParaRPr lang="en-US" dirty="0" smtClean="0">
              <a:solidFill>
                <a:schemeClr val="bg1">
                  <a:lumMod val="60000"/>
                  <a:lumOff val="40000"/>
                </a:schemeClr>
              </a:solidFill>
            </a:endParaRPr>
          </a:p>
        </p:txBody>
      </p:sp>
    </p:spTree>
    <p:extLst>
      <p:ext uri="{BB962C8B-B14F-4D97-AF65-F5344CB8AC3E}">
        <p14:creationId xmlns:p14="http://schemas.microsoft.com/office/powerpoint/2010/main" val="119042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a:t>
            </a:r>
            <a:r>
              <a:rPr lang="en-US" dirty="0" err="1" smtClean="0"/>
              <a:t>Puppet.conf</a:t>
            </a:r>
            <a:r>
              <a:rPr lang="en-US" dirty="0" smtClean="0"/>
              <a:t> file to Add Host Names </a:t>
            </a:r>
            <a:r>
              <a:rPr lang="en-US" dirty="0"/>
              <a:t>on Puppet </a:t>
            </a:r>
            <a:r>
              <a:rPr lang="en-US" dirty="0" smtClean="0"/>
              <a:t>Client</a:t>
            </a:r>
            <a:endParaRPr lang="en-US" dirty="0"/>
          </a:p>
        </p:txBody>
      </p:sp>
      <p:sp>
        <p:nvSpPr>
          <p:cNvPr id="3" name="Content Placeholder 2"/>
          <p:cNvSpPr>
            <a:spLocks noGrp="1"/>
          </p:cNvSpPr>
          <p:nvPr>
            <p:ph sz="quarter" idx="10"/>
          </p:nvPr>
        </p:nvSpPr>
        <p:spPr>
          <a:xfrm>
            <a:off x="361952" y="1452590"/>
            <a:ext cx="10610849" cy="4995236"/>
          </a:xfrm>
        </p:spPr>
        <p:txBody>
          <a:bodyPr/>
          <a:lstStyle/>
          <a:p>
            <a:r>
              <a:rPr lang="en-US" dirty="0" smtClean="0">
                <a:solidFill>
                  <a:schemeClr val="bg2"/>
                </a:solidFill>
              </a:rPr>
              <a:t>$</a:t>
            </a:r>
            <a:r>
              <a:rPr lang="en-US" dirty="0" smtClean="0">
                <a:solidFill>
                  <a:schemeClr val="bg1">
                    <a:lumMod val="60000"/>
                    <a:lumOff val="40000"/>
                  </a:schemeClr>
                </a:solidFill>
              </a:rPr>
              <a:t> vi </a:t>
            </a:r>
            <a:r>
              <a:rPr lang="en-US" dirty="0" err="1" smtClean="0">
                <a:solidFill>
                  <a:schemeClr val="bg1">
                    <a:lumMod val="60000"/>
                    <a:lumOff val="40000"/>
                  </a:schemeClr>
                </a:solidFill>
              </a:rPr>
              <a:t>puppet.conf</a:t>
            </a:r>
            <a:endParaRPr lang="en-US" dirty="0" smtClean="0">
              <a:solidFill>
                <a:schemeClr val="bg1">
                  <a:lumMod val="60000"/>
                  <a:lumOff val="40000"/>
                </a:schemeClr>
              </a:solidFill>
            </a:endParaRPr>
          </a:p>
          <a:p>
            <a:pPr marL="342900" indent="-342900">
              <a:buFont typeface="Arial" panose="020B0604020202020204" pitchFamily="34" charset="0"/>
              <a:buChar char="•"/>
            </a:pPr>
            <a:r>
              <a:rPr lang="en-US" dirty="0" smtClean="0"/>
              <a:t>Edit </a:t>
            </a:r>
            <a:r>
              <a:rPr lang="en-US" dirty="0"/>
              <a:t>the </a:t>
            </a:r>
            <a:r>
              <a:rPr lang="en-US" dirty="0" err="1"/>
              <a:t>puppet.conf</a:t>
            </a:r>
            <a:r>
              <a:rPr lang="en-US" dirty="0"/>
              <a:t> file, </a:t>
            </a:r>
            <a:endParaRPr lang="en-US" dirty="0" smtClean="0"/>
          </a:p>
          <a:p>
            <a:pPr marL="285750" indent="-285750">
              <a:spcBef>
                <a:spcPts val="0"/>
              </a:spcBef>
              <a:buFont typeface="Arial" panose="020B0604020202020204" pitchFamily="34" charset="0"/>
              <a:buChar char="•"/>
            </a:pPr>
            <a:r>
              <a:rPr lang="en-US" sz="1800" dirty="0" smtClean="0"/>
              <a:t>Type </a:t>
            </a:r>
            <a:r>
              <a:rPr lang="en-US" sz="1800" dirty="0" smtClean="0">
                <a:solidFill>
                  <a:schemeClr val="bg1">
                    <a:lumMod val="60000"/>
                    <a:lumOff val="40000"/>
                  </a:schemeClr>
                </a:solidFill>
              </a:rPr>
              <a:t>a</a:t>
            </a:r>
            <a:r>
              <a:rPr lang="en-US" sz="1800" dirty="0" smtClean="0"/>
              <a:t> to insert the file</a:t>
            </a:r>
          </a:p>
          <a:p>
            <a:pPr marL="285750" indent="-285750">
              <a:spcBef>
                <a:spcPts val="0"/>
              </a:spcBef>
              <a:buFont typeface="Arial" panose="020B0604020202020204" pitchFamily="34" charset="0"/>
              <a:buChar char="•"/>
            </a:pPr>
            <a:r>
              <a:rPr lang="en-US" sz="1800" dirty="0" smtClean="0">
                <a:solidFill>
                  <a:schemeClr val="bg1">
                    <a:lumMod val="60000"/>
                    <a:lumOff val="40000"/>
                  </a:schemeClr>
                </a:solidFill>
              </a:rPr>
              <a:t>Down Arrow </a:t>
            </a:r>
            <a:r>
              <a:rPr lang="en-US" sz="1800" dirty="0" smtClean="0"/>
              <a:t>to last line of [main]</a:t>
            </a:r>
          </a:p>
          <a:p>
            <a:pPr marL="285750" indent="-285750">
              <a:spcBef>
                <a:spcPts val="0"/>
              </a:spcBef>
              <a:buFont typeface="Arial" panose="020B0604020202020204" pitchFamily="34" charset="0"/>
              <a:buChar char="•"/>
            </a:pPr>
            <a:r>
              <a:rPr lang="en-US" sz="1800" dirty="0" smtClean="0"/>
              <a:t>Type in </a:t>
            </a:r>
            <a:r>
              <a:rPr lang="en-US" sz="1800" dirty="0" err="1">
                <a:solidFill>
                  <a:schemeClr val="bg1">
                    <a:lumMod val="60000"/>
                    <a:lumOff val="40000"/>
                  </a:schemeClr>
                </a:solidFill>
              </a:rPr>
              <a:t>dns_alt_names</a:t>
            </a:r>
            <a:r>
              <a:rPr lang="en-US" sz="1800" dirty="0">
                <a:solidFill>
                  <a:schemeClr val="bg1">
                    <a:lumMod val="60000"/>
                    <a:lumOff val="40000"/>
                  </a:schemeClr>
                </a:solidFill>
              </a:rPr>
              <a:t> = PuppetClient1.corp.emc.com,puppetClient1</a:t>
            </a:r>
          </a:p>
          <a:p>
            <a:pPr marL="285750" indent="-285750">
              <a:spcBef>
                <a:spcPts val="0"/>
              </a:spcBef>
              <a:buFont typeface="Arial" panose="020B0604020202020204" pitchFamily="34" charset="0"/>
              <a:buChar char="•"/>
            </a:pPr>
            <a:r>
              <a:rPr lang="en-US" sz="1800" dirty="0" smtClean="0"/>
              <a:t>Hit </a:t>
            </a:r>
            <a:r>
              <a:rPr lang="en-US" sz="1800" dirty="0" smtClean="0">
                <a:solidFill>
                  <a:schemeClr val="bg1">
                    <a:lumMod val="60000"/>
                    <a:lumOff val="40000"/>
                  </a:schemeClr>
                </a:solidFill>
              </a:rPr>
              <a:t>escape</a:t>
            </a:r>
            <a:r>
              <a:rPr lang="en-US" sz="1800" dirty="0" smtClean="0"/>
              <a:t>, then </a:t>
            </a:r>
            <a:r>
              <a:rPr lang="en-US" sz="1800" dirty="0" smtClean="0">
                <a:solidFill>
                  <a:schemeClr val="bg1">
                    <a:lumMod val="60000"/>
                    <a:lumOff val="40000"/>
                  </a:schemeClr>
                </a:solidFill>
              </a:rPr>
              <a:t>:</a:t>
            </a:r>
            <a:r>
              <a:rPr lang="en-US" sz="1800" dirty="0" err="1" smtClean="0">
                <a:solidFill>
                  <a:schemeClr val="bg1">
                    <a:lumMod val="60000"/>
                    <a:lumOff val="40000"/>
                  </a:schemeClr>
                </a:solidFill>
              </a:rPr>
              <a:t>wq</a:t>
            </a:r>
            <a:r>
              <a:rPr lang="en-US" sz="1800" dirty="0" smtClean="0">
                <a:solidFill>
                  <a:schemeClr val="bg1">
                    <a:lumMod val="60000"/>
                    <a:lumOff val="40000"/>
                  </a:schemeClr>
                </a:solidFill>
              </a:rPr>
              <a:t>!</a:t>
            </a:r>
            <a:r>
              <a:rPr lang="en-US" sz="1800" dirty="0" smtClean="0"/>
              <a:t> To save</a:t>
            </a:r>
          </a:p>
          <a:p>
            <a:pPr marL="285750" indent="-285750">
              <a:spcBef>
                <a:spcPts val="0"/>
              </a:spcBef>
              <a:buFont typeface="Arial" panose="020B0604020202020204" pitchFamily="34" charset="0"/>
              <a:buChar char="•"/>
            </a:pPr>
            <a:r>
              <a:rPr lang="en-US" sz="1800" dirty="0" smtClean="0"/>
              <a:t>Should look like this:</a:t>
            </a:r>
          </a:p>
          <a:p>
            <a:pPr lvl="1">
              <a:spcBef>
                <a:spcPts val="0"/>
              </a:spcBef>
            </a:pPr>
            <a:r>
              <a:rPr lang="en-US" sz="1533" dirty="0" smtClean="0"/>
              <a:t>[main</a:t>
            </a:r>
            <a:r>
              <a:rPr lang="en-US" sz="1533" dirty="0"/>
              <a:t>]</a:t>
            </a:r>
          </a:p>
          <a:p>
            <a:pPr lvl="1">
              <a:spcBef>
                <a:spcPts val="0"/>
              </a:spcBef>
            </a:pPr>
            <a:r>
              <a:rPr lang="en-US" sz="1533" dirty="0" err="1"/>
              <a:t>logdir</a:t>
            </a:r>
            <a:r>
              <a:rPr lang="en-US" sz="1533" dirty="0"/>
              <a:t>=/</a:t>
            </a:r>
            <a:r>
              <a:rPr lang="en-US" sz="1533" dirty="0" err="1"/>
              <a:t>var</a:t>
            </a:r>
            <a:r>
              <a:rPr lang="en-US" sz="1533" dirty="0"/>
              <a:t>/log/puppet</a:t>
            </a:r>
          </a:p>
          <a:p>
            <a:pPr lvl="1">
              <a:spcBef>
                <a:spcPts val="0"/>
              </a:spcBef>
            </a:pPr>
            <a:r>
              <a:rPr lang="en-US" sz="1533" dirty="0" err="1"/>
              <a:t>vardir</a:t>
            </a:r>
            <a:r>
              <a:rPr lang="en-US" sz="1533" dirty="0"/>
              <a:t>=/</a:t>
            </a:r>
            <a:r>
              <a:rPr lang="en-US" sz="1533" dirty="0" err="1"/>
              <a:t>var</a:t>
            </a:r>
            <a:r>
              <a:rPr lang="en-US" sz="1533" dirty="0"/>
              <a:t>/lib/puppet</a:t>
            </a:r>
          </a:p>
          <a:p>
            <a:pPr lvl="1">
              <a:spcBef>
                <a:spcPts val="0"/>
              </a:spcBef>
            </a:pPr>
            <a:r>
              <a:rPr lang="en-US" sz="1533" dirty="0" err="1"/>
              <a:t>ssldir</a:t>
            </a:r>
            <a:r>
              <a:rPr lang="en-US" sz="1533" dirty="0"/>
              <a:t>=/</a:t>
            </a:r>
            <a:r>
              <a:rPr lang="en-US" sz="1533" dirty="0" err="1"/>
              <a:t>var</a:t>
            </a:r>
            <a:r>
              <a:rPr lang="en-US" sz="1533" dirty="0"/>
              <a:t>/lib/puppet/</a:t>
            </a:r>
            <a:r>
              <a:rPr lang="en-US" sz="1533" dirty="0" err="1"/>
              <a:t>ssl</a:t>
            </a:r>
            <a:endParaRPr lang="en-US" sz="1533" dirty="0"/>
          </a:p>
          <a:p>
            <a:pPr lvl="1">
              <a:spcBef>
                <a:spcPts val="0"/>
              </a:spcBef>
            </a:pPr>
            <a:r>
              <a:rPr lang="en-US" sz="1533" dirty="0" err="1"/>
              <a:t>rundir</a:t>
            </a:r>
            <a:r>
              <a:rPr lang="en-US" sz="1533" dirty="0"/>
              <a:t>=/run/puppet</a:t>
            </a:r>
          </a:p>
          <a:p>
            <a:pPr lvl="1">
              <a:spcBef>
                <a:spcPts val="0"/>
              </a:spcBef>
            </a:pPr>
            <a:r>
              <a:rPr lang="en-US" sz="1533" dirty="0" err="1"/>
              <a:t>factpath</a:t>
            </a:r>
            <a:r>
              <a:rPr lang="en-US" sz="1533" dirty="0" smtClean="0"/>
              <a:t>=#</a:t>
            </a:r>
            <a:r>
              <a:rPr lang="en-US" sz="1533" dirty="0" err="1" smtClean="0"/>
              <a:t>vardir</a:t>
            </a:r>
            <a:r>
              <a:rPr lang="en-US" sz="1533" dirty="0" smtClean="0"/>
              <a:t>/lib/</a:t>
            </a:r>
            <a:r>
              <a:rPr lang="en-US" sz="1533" dirty="0" err="1" smtClean="0"/>
              <a:t>facter</a:t>
            </a:r>
            <a:endParaRPr lang="en-US" sz="1533" dirty="0"/>
          </a:p>
          <a:p>
            <a:pPr lvl="1">
              <a:spcBef>
                <a:spcPts val="0"/>
              </a:spcBef>
            </a:pPr>
            <a:r>
              <a:rPr lang="en-US" sz="1533" dirty="0" err="1"/>
              <a:t>prerun_command</a:t>
            </a:r>
            <a:r>
              <a:rPr lang="en-US" sz="1533" dirty="0"/>
              <a:t>=/</a:t>
            </a:r>
            <a:r>
              <a:rPr lang="en-US" sz="1533" dirty="0" err="1"/>
              <a:t>etc</a:t>
            </a:r>
            <a:r>
              <a:rPr lang="en-US" sz="1533" dirty="0"/>
              <a:t>/puppet/</a:t>
            </a:r>
            <a:r>
              <a:rPr lang="en-US" sz="1533" dirty="0" err="1"/>
              <a:t>etckeeper</a:t>
            </a:r>
            <a:r>
              <a:rPr lang="en-US" sz="1533" dirty="0"/>
              <a:t>-commit-pre</a:t>
            </a:r>
          </a:p>
          <a:p>
            <a:pPr lvl="1">
              <a:spcBef>
                <a:spcPts val="0"/>
              </a:spcBef>
            </a:pPr>
            <a:r>
              <a:rPr lang="en-US" sz="1533" dirty="0" err="1"/>
              <a:t>postrun_command</a:t>
            </a:r>
            <a:r>
              <a:rPr lang="en-US" sz="1533" dirty="0"/>
              <a:t>=/</a:t>
            </a:r>
            <a:r>
              <a:rPr lang="en-US" sz="1533" dirty="0" err="1"/>
              <a:t>etc</a:t>
            </a:r>
            <a:r>
              <a:rPr lang="en-US" sz="1533" dirty="0"/>
              <a:t>/puppet/</a:t>
            </a:r>
            <a:r>
              <a:rPr lang="en-US" sz="1533" dirty="0" err="1"/>
              <a:t>etckeeper</a:t>
            </a:r>
            <a:r>
              <a:rPr lang="en-US" sz="1533" dirty="0"/>
              <a:t>-commit-post</a:t>
            </a:r>
          </a:p>
          <a:p>
            <a:pPr lvl="1">
              <a:spcBef>
                <a:spcPts val="0"/>
              </a:spcBef>
            </a:pPr>
            <a:r>
              <a:rPr lang="en-US" sz="1533" dirty="0" err="1">
                <a:solidFill>
                  <a:schemeClr val="bg1">
                    <a:lumMod val="60000"/>
                    <a:lumOff val="40000"/>
                  </a:schemeClr>
                </a:solidFill>
              </a:rPr>
              <a:t>dns_alt_names</a:t>
            </a:r>
            <a:r>
              <a:rPr lang="en-US" sz="1533" dirty="0">
                <a:solidFill>
                  <a:schemeClr val="bg1">
                    <a:lumMod val="60000"/>
                    <a:lumOff val="40000"/>
                  </a:schemeClr>
                </a:solidFill>
              </a:rPr>
              <a:t> = </a:t>
            </a:r>
            <a:r>
              <a:rPr lang="en-US" sz="1533" dirty="0" smtClean="0">
                <a:solidFill>
                  <a:schemeClr val="bg1">
                    <a:lumMod val="60000"/>
                    <a:lumOff val="40000"/>
                  </a:schemeClr>
                </a:solidFill>
              </a:rPr>
              <a:t>PuppetClient1.corp.emc.com,puppetClient1</a:t>
            </a:r>
            <a:endParaRPr lang="en-US" sz="1533" dirty="0">
              <a:solidFill>
                <a:schemeClr val="bg1">
                  <a:lumMod val="60000"/>
                  <a:lumOff val="40000"/>
                </a:schemeClr>
              </a:solidFill>
            </a:endParaRPr>
          </a:p>
          <a:p>
            <a:pPr>
              <a:spcBef>
                <a:spcPts val="0"/>
              </a:spcBef>
            </a:pPr>
            <a:endParaRPr lang="en-US" sz="1800" dirty="0" smtClean="0"/>
          </a:p>
        </p:txBody>
      </p:sp>
    </p:spTree>
    <p:extLst>
      <p:ext uri="{BB962C8B-B14F-4D97-AF65-F5344CB8AC3E}">
        <p14:creationId xmlns:p14="http://schemas.microsoft.com/office/powerpoint/2010/main" val="175590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Hostnames to Host File on both Puppet Master &amp; Client </a:t>
            </a:r>
            <a:endParaRPr lang="en-US" dirty="0"/>
          </a:p>
        </p:txBody>
      </p:sp>
      <p:sp>
        <p:nvSpPr>
          <p:cNvPr id="3" name="Content Placeholder 2"/>
          <p:cNvSpPr>
            <a:spLocks noGrp="1"/>
          </p:cNvSpPr>
          <p:nvPr>
            <p:ph sz="quarter" idx="10"/>
          </p:nvPr>
        </p:nvSpPr>
        <p:spPr/>
        <p:txBody>
          <a:bodyPr/>
          <a:lstStyle/>
          <a:p>
            <a:r>
              <a:rPr lang="en-US" dirty="0" smtClean="0"/>
              <a:t>$ </a:t>
            </a:r>
            <a:r>
              <a:rPr lang="en-US" dirty="0" smtClean="0">
                <a:solidFill>
                  <a:schemeClr val="bg1">
                    <a:lumMod val="60000"/>
                    <a:lumOff val="40000"/>
                  </a:schemeClr>
                </a:solidFill>
              </a:rPr>
              <a:t>vi /</a:t>
            </a:r>
            <a:r>
              <a:rPr lang="en-US" dirty="0" err="1" smtClean="0">
                <a:solidFill>
                  <a:schemeClr val="bg1">
                    <a:lumMod val="60000"/>
                    <a:lumOff val="40000"/>
                  </a:schemeClr>
                </a:solidFill>
              </a:rPr>
              <a:t>etc</a:t>
            </a:r>
            <a:r>
              <a:rPr lang="en-US" dirty="0" smtClean="0">
                <a:solidFill>
                  <a:schemeClr val="bg1">
                    <a:lumMod val="60000"/>
                    <a:lumOff val="40000"/>
                  </a:schemeClr>
                </a:solidFill>
              </a:rPr>
              <a:t>/hosts</a:t>
            </a:r>
          </a:p>
          <a:p>
            <a:r>
              <a:rPr lang="en-US" dirty="0" smtClean="0"/>
              <a:t># Edit </a:t>
            </a:r>
            <a:r>
              <a:rPr lang="en-US" dirty="0"/>
              <a:t>the </a:t>
            </a:r>
            <a:r>
              <a:rPr lang="en-US" dirty="0" smtClean="0"/>
              <a:t>/</a:t>
            </a:r>
            <a:r>
              <a:rPr lang="en-US" dirty="0" err="1" smtClean="0"/>
              <a:t>etc</a:t>
            </a:r>
            <a:r>
              <a:rPr lang="en-US" dirty="0" smtClean="0"/>
              <a:t>/hosts file to add correct IP’s</a:t>
            </a:r>
          </a:p>
          <a:p>
            <a:r>
              <a:rPr lang="en-US" dirty="0"/>
              <a:t>127.0.0.1       localhost</a:t>
            </a:r>
          </a:p>
          <a:p>
            <a:r>
              <a:rPr lang="en-US" dirty="0" smtClean="0"/>
              <a:t>#127.0.1.1      PuppetMaster.corp.emc.com       </a:t>
            </a:r>
            <a:r>
              <a:rPr lang="en-US" dirty="0" err="1" smtClean="0"/>
              <a:t>PuppetMaster</a:t>
            </a:r>
            <a:endParaRPr lang="en-US" dirty="0"/>
          </a:p>
          <a:p>
            <a:r>
              <a:rPr lang="en-US" dirty="0" smtClean="0"/>
              <a:t># The </a:t>
            </a:r>
            <a:r>
              <a:rPr lang="en-US" dirty="0"/>
              <a:t>following lines are desirable for IPv6 capable hosts</a:t>
            </a:r>
          </a:p>
          <a:p>
            <a:r>
              <a:rPr lang="en-US" dirty="0"/>
              <a:t>::1     localhost ip6-localhost ip6-loopback</a:t>
            </a:r>
          </a:p>
          <a:p>
            <a:r>
              <a:rPr lang="en-US" dirty="0"/>
              <a:t>ff02::1 ip6-allnodes</a:t>
            </a:r>
          </a:p>
          <a:p>
            <a:r>
              <a:rPr lang="en-US" dirty="0"/>
              <a:t>ff02::2 ip6-allrouters</a:t>
            </a:r>
          </a:p>
          <a:p>
            <a:r>
              <a:rPr lang="en-US" dirty="0" smtClean="0">
                <a:solidFill>
                  <a:schemeClr val="bg1">
                    <a:lumMod val="60000"/>
                    <a:lumOff val="40000"/>
                  </a:schemeClr>
                </a:solidFill>
              </a:rPr>
              <a:t>192.168.56.10  </a:t>
            </a:r>
            <a:r>
              <a:rPr lang="en-US" dirty="0">
                <a:solidFill>
                  <a:schemeClr val="bg1">
                    <a:lumMod val="60000"/>
                    <a:lumOff val="40000"/>
                  </a:schemeClr>
                </a:solidFill>
              </a:rPr>
              <a:t>PuppetMaster.corp.emc.com       puppet </a:t>
            </a:r>
            <a:r>
              <a:rPr lang="en-US" dirty="0" err="1">
                <a:solidFill>
                  <a:schemeClr val="bg1">
                    <a:lumMod val="60000"/>
                    <a:lumOff val="40000"/>
                  </a:schemeClr>
                </a:solidFill>
              </a:rPr>
              <a:t>PuppetMaster</a:t>
            </a:r>
            <a:endParaRPr lang="en-US" dirty="0">
              <a:solidFill>
                <a:schemeClr val="bg1">
                  <a:lumMod val="60000"/>
                  <a:lumOff val="40000"/>
                </a:schemeClr>
              </a:solidFill>
            </a:endParaRPr>
          </a:p>
          <a:p>
            <a:r>
              <a:rPr lang="en-US" dirty="0" smtClean="0">
                <a:solidFill>
                  <a:schemeClr val="bg1">
                    <a:lumMod val="60000"/>
                    <a:lumOff val="40000"/>
                  </a:schemeClr>
                </a:solidFill>
              </a:rPr>
              <a:t>192.168.56.20  </a:t>
            </a:r>
            <a:r>
              <a:rPr lang="en-US" dirty="0">
                <a:solidFill>
                  <a:schemeClr val="bg1">
                    <a:lumMod val="60000"/>
                    <a:lumOff val="40000"/>
                  </a:schemeClr>
                </a:solidFill>
              </a:rPr>
              <a:t>PuppetClient1.corp.emc.com      puppetClient1</a:t>
            </a:r>
          </a:p>
          <a:p>
            <a:endParaRPr lang="en-US" dirty="0">
              <a:solidFill>
                <a:schemeClr val="bg1">
                  <a:lumMod val="60000"/>
                  <a:lumOff val="40000"/>
                </a:schemeClr>
              </a:solidFill>
            </a:endParaRPr>
          </a:p>
        </p:txBody>
      </p:sp>
    </p:spTree>
    <p:extLst>
      <p:ext uri="{BB962C8B-B14F-4D97-AF65-F5344CB8AC3E}">
        <p14:creationId xmlns:p14="http://schemas.microsoft.com/office/powerpoint/2010/main" val="8101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CA Certificate </a:t>
            </a:r>
            <a:r>
              <a:rPr lang="en-US" b="1" dirty="0"/>
              <a:t>– To be Ran on Puppet Master Server</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b="1" dirty="0"/>
              <a:t>For CA </a:t>
            </a:r>
            <a:r>
              <a:rPr lang="en-US" b="1" dirty="0" smtClean="0"/>
              <a:t>Masters </a:t>
            </a:r>
            <a:r>
              <a:rPr lang="en-US" dirty="0" smtClean="0"/>
              <a:t>If </a:t>
            </a:r>
            <a:r>
              <a:rPr lang="en-US" dirty="0"/>
              <a:t>this is the only puppet master in your deployment, or if it will be acting as the CA server for a multi-master site, you should now run:</a:t>
            </a:r>
          </a:p>
          <a:p>
            <a:r>
              <a:rPr lang="en-US" dirty="0" smtClean="0">
                <a:solidFill>
                  <a:schemeClr val="bg2"/>
                </a:solidFill>
              </a:rPr>
              <a:t>#</a:t>
            </a:r>
            <a:r>
              <a:rPr lang="en-US" dirty="0" smtClean="0">
                <a:solidFill>
                  <a:schemeClr val="bg1">
                    <a:lumMod val="60000"/>
                    <a:lumOff val="40000"/>
                  </a:schemeClr>
                </a:solidFill>
              </a:rPr>
              <a:t> apt install puppet-common</a:t>
            </a:r>
          </a:p>
          <a:p>
            <a:r>
              <a:rPr lang="en-US" dirty="0" smtClean="0">
                <a:solidFill>
                  <a:schemeClr val="bg2"/>
                </a:solidFill>
              </a:rPr>
              <a:t>#</a:t>
            </a:r>
            <a:r>
              <a:rPr lang="en-US" dirty="0" smtClean="0">
                <a:solidFill>
                  <a:schemeClr val="bg1">
                    <a:lumMod val="60000"/>
                    <a:lumOff val="40000"/>
                  </a:schemeClr>
                </a:solidFill>
              </a:rPr>
              <a:t> puppet </a:t>
            </a:r>
            <a:r>
              <a:rPr lang="en-US" dirty="0">
                <a:solidFill>
                  <a:schemeClr val="bg1">
                    <a:lumMod val="60000"/>
                    <a:lumOff val="40000"/>
                  </a:schemeClr>
                </a:solidFill>
              </a:rPr>
              <a:t>master --verbose --no-</a:t>
            </a:r>
            <a:r>
              <a:rPr lang="en-US" dirty="0" err="1">
                <a:solidFill>
                  <a:schemeClr val="bg1">
                    <a:lumMod val="60000"/>
                    <a:lumOff val="40000"/>
                  </a:schemeClr>
                </a:solidFill>
              </a:rPr>
              <a:t>daemonize</a:t>
            </a:r>
            <a:endParaRPr lang="en-US" dirty="0">
              <a:solidFill>
                <a:schemeClr val="bg1">
                  <a:lumMod val="60000"/>
                  <a:lumOff val="40000"/>
                </a:schemeClr>
              </a:solidFill>
            </a:endParaRPr>
          </a:p>
          <a:p>
            <a:r>
              <a:rPr lang="en-US" dirty="0"/>
              <a:t>This will create the CA certificate and the puppet master certificate, with the appropriate DNS names included. </a:t>
            </a:r>
            <a:endParaRPr lang="en-US" dirty="0" smtClean="0"/>
          </a:p>
          <a:p>
            <a:r>
              <a:rPr lang="en-US" dirty="0" smtClean="0"/>
              <a:t>Once </a:t>
            </a:r>
            <a:r>
              <a:rPr lang="en-US" dirty="0"/>
              <a:t>it says Notice: Starting Puppet master version &lt;VERSION&gt;, type ctrl-C to kill the process.</a:t>
            </a:r>
          </a:p>
          <a:p>
            <a:endParaRPr lang="en-US" dirty="0"/>
          </a:p>
        </p:txBody>
      </p:sp>
    </p:spTree>
    <p:extLst>
      <p:ext uri="{BB962C8B-B14F-4D97-AF65-F5344CB8AC3E}">
        <p14:creationId xmlns:p14="http://schemas.microsoft.com/office/powerpoint/2010/main" val="372634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Installing Jenkins</a:t>
            </a:r>
            <a:endParaRPr lang="en-US" dirty="0"/>
          </a:p>
        </p:txBody>
      </p:sp>
    </p:spTree>
    <p:extLst>
      <p:ext uri="{BB962C8B-B14F-4D97-AF65-F5344CB8AC3E}">
        <p14:creationId xmlns:p14="http://schemas.microsoft.com/office/powerpoint/2010/main" val="166230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Jenkins Server on Puppet Master Server</a:t>
            </a:r>
            <a:endParaRPr lang="en-US" dirty="0"/>
          </a:p>
        </p:txBody>
      </p:sp>
      <p:sp>
        <p:nvSpPr>
          <p:cNvPr id="3" name="Content Placeholder 2"/>
          <p:cNvSpPr>
            <a:spLocks noGrp="1"/>
          </p:cNvSpPr>
          <p:nvPr>
            <p:ph sz="quarter" idx="10"/>
          </p:nvPr>
        </p:nvSpPr>
        <p:spPr/>
        <p:txBody>
          <a:bodyPr/>
          <a:lstStyle/>
          <a:p>
            <a:r>
              <a:rPr lang="en-US" dirty="0"/>
              <a:t>Installing Jenkins</a:t>
            </a:r>
          </a:p>
          <a:p>
            <a:pPr lvl="1"/>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wget</a:t>
            </a:r>
            <a:r>
              <a:rPr lang="en-US" dirty="0" smtClean="0">
                <a:solidFill>
                  <a:schemeClr val="bg1">
                    <a:lumMod val="60000"/>
                    <a:lumOff val="40000"/>
                  </a:schemeClr>
                </a:solidFill>
              </a:rPr>
              <a:t> </a:t>
            </a:r>
            <a:r>
              <a:rPr lang="en-US" dirty="0">
                <a:solidFill>
                  <a:schemeClr val="bg1">
                    <a:lumMod val="60000"/>
                    <a:lumOff val="40000"/>
                  </a:schemeClr>
                </a:solidFill>
              </a:rPr>
              <a:t>-q -O - https://pkg.jenkins.io/debian/jenkins-ci.org.key | </a:t>
            </a:r>
            <a:r>
              <a:rPr lang="en-US" dirty="0" err="1">
                <a:solidFill>
                  <a:schemeClr val="bg1">
                    <a:lumMod val="60000"/>
                    <a:lumOff val="40000"/>
                  </a:schemeClr>
                </a:solidFill>
              </a:rPr>
              <a:t>sudo</a:t>
            </a:r>
            <a:r>
              <a:rPr lang="en-US" dirty="0">
                <a:solidFill>
                  <a:schemeClr val="bg1">
                    <a:lumMod val="60000"/>
                    <a:lumOff val="40000"/>
                  </a:schemeClr>
                </a:solidFill>
              </a:rPr>
              <a:t> apt-key add -</a:t>
            </a:r>
          </a:p>
          <a:p>
            <a:pPr lvl="1"/>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err="1">
                <a:solidFill>
                  <a:schemeClr val="bg1">
                    <a:lumMod val="60000"/>
                    <a:lumOff val="40000"/>
                  </a:schemeClr>
                </a:solidFill>
              </a:rPr>
              <a:t>sh</a:t>
            </a:r>
            <a:r>
              <a:rPr lang="en-US" dirty="0">
                <a:solidFill>
                  <a:schemeClr val="bg1">
                    <a:lumMod val="60000"/>
                    <a:lumOff val="40000"/>
                  </a:schemeClr>
                </a:solidFill>
              </a:rPr>
              <a:t> -c 'echo deb http://pkg.jenkins.io/debian-stable binary/ &gt; /</a:t>
            </a:r>
            <a:r>
              <a:rPr lang="en-US" dirty="0" err="1">
                <a:solidFill>
                  <a:schemeClr val="bg1">
                    <a:lumMod val="60000"/>
                    <a:lumOff val="40000"/>
                  </a:schemeClr>
                </a:solidFill>
              </a:rPr>
              <a:t>etc</a:t>
            </a:r>
            <a:r>
              <a:rPr lang="en-US" dirty="0">
                <a:solidFill>
                  <a:schemeClr val="bg1">
                    <a:lumMod val="60000"/>
                    <a:lumOff val="40000"/>
                  </a:schemeClr>
                </a:solidFill>
              </a:rPr>
              <a:t>/apt/</a:t>
            </a:r>
            <a:r>
              <a:rPr lang="en-US" dirty="0" err="1">
                <a:solidFill>
                  <a:schemeClr val="bg1">
                    <a:lumMod val="60000"/>
                    <a:lumOff val="40000"/>
                  </a:schemeClr>
                </a:solidFill>
              </a:rPr>
              <a:t>sources.list.d</a:t>
            </a:r>
            <a:r>
              <a:rPr lang="en-US" dirty="0">
                <a:solidFill>
                  <a:schemeClr val="bg1">
                    <a:lumMod val="60000"/>
                    <a:lumOff val="40000"/>
                  </a:schemeClr>
                </a:solidFill>
              </a:rPr>
              <a:t>/</a:t>
            </a:r>
            <a:r>
              <a:rPr lang="en-US" dirty="0" err="1">
                <a:solidFill>
                  <a:schemeClr val="bg1">
                    <a:lumMod val="60000"/>
                    <a:lumOff val="40000"/>
                  </a:schemeClr>
                </a:solidFill>
              </a:rPr>
              <a:t>jenkins.list</a:t>
            </a:r>
            <a:r>
              <a:rPr lang="en-US" dirty="0">
                <a:solidFill>
                  <a:schemeClr val="bg1">
                    <a:lumMod val="60000"/>
                    <a:lumOff val="40000"/>
                  </a:schemeClr>
                </a:solidFill>
              </a:rPr>
              <a:t>'</a:t>
            </a:r>
          </a:p>
          <a:p>
            <a:pPr lvl="1"/>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a:solidFill>
                  <a:schemeClr val="bg1">
                    <a:lumMod val="60000"/>
                    <a:lumOff val="40000"/>
                  </a:schemeClr>
                </a:solidFill>
              </a:rPr>
              <a:t>apt-get update</a:t>
            </a:r>
          </a:p>
          <a:p>
            <a:pPr lvl="1"/>
            <a:r>
              <a:rPr lang="en-US" dirty="0" smtClean="0">
                <a:solidFill>
                  <a:schemeClr val="bg2"/>
                </a:solidFill>
              </a:rPr>
              <a:t>#</a:t>
            </a:r>
            <a:r>
              <a:rPr lang="en-US" dirty="0" smtClean="0">
                <a:solidFill>
                  <a:schemeClr val="bg1">
                    <a:lumMod val="60000"/>
                    <a:lumOff val="40000"/>
                  </a:schemeClr>
                </a:solidFill>
              </a:rPr>
              <a:t> </a:t>
            </a:r>
            <a:r>
              <a:rPr lang="en-US" dirty="0" err="1" smtClean="0">
                <a:solidFill>
                  <a:schemeClr val="bg1">
                    <a:lumMod val="60000"/>
                    <a:lumOff val="40000"/>
                  </a:schemeClr>
                </a:solidFill>
              </a:rPr>
              <a:t>sudo</a:t>
            </a:r>
            <a:r>
              <a:rPr lang="en-US" dirty="0" smtClean="0">
                <a:solidFill>
                  <a:schemeClr val="bg1">
                    <a:lumMod val="60000"/>
                    <a:lumOff val="40000"/>
                  </a:schemeClr>
                </a:solidFill>
              </a:rPr>
              <a:t> </a:t>
            </a:r>
            <a:r>
              <a:rPr lang="en-US" dirty="0">
                <a:solidFill>
                  <a:schemeClr val="bg1">
                    <a:lumMod val="60000"/>
                    <a:lumOff val="40000"/>
                  </a:schemeClr>
                </a:solidFill>
              </a:rPr>
              <a:t>apt-get install </a:t>
            </a:r>
            <a:r>
              <a:rPr lang="en-US" dirty="0" err="1" smtClean="0">
                <a:solidFill>
                  <a:schemeClr val="bg1">
                    <a:lumMod val="60000"/>
                    <a:lumOff val="40000"/>
                  </a:schemeClr>
                </a:solidFill>
              </a:rPr>
              <a:t>jenkins</a:t>
            </a:r>
            <a:endParaRPr lang="en-US" dirty="0">
              <a:solidFill>
                <a:schemeClr val="bg1">
                  <a:lumMod val="60000"/>
                  <a:lumOff val="40000"/>
                </a:schemeClr>
              </a:solidFill>
            </a:endParaRPr>
          </a:p>
          <a:p>
            <a:endParaRPr lang="en-US" dirty="0"/>
          </a:p>
        </p:txBody>
      </p:sp>
    </p:spTree>
    <p:extLst>
      <p:ext uri="{BB962C8B-B14F-4D97-AF65-F5344CB8AC3E}">
        <p14:creationId xmlns:p14="http://schemas.microsoft.com/office/powerpoint/2010/main" val="203784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Login to Jenkins</a:t>
            </a:r>
            <a:endParaRPr lang="en-US" dirty="0"/>
          </a:p>
        </p:txBody>
      </p:sp>
      <p:pic>
        <p:nvPicPr>
          <p:cNvPr id="4" name="Content Placeholder 3"/>
          <p:cNvPicPr>
            <a:picLocks noGrp="1" noChangeAspect="1"/>
          </p:cNvPicPr>
          <p:nvPr>
            <p:ph sz="quarter" idx="10"/>
          </p:nvPr>
        </p:nvPicPr>
        <p:blipFill>
          <a:blip r:embed="rId2"/>
          <a:stretch>
            <a:fillRect/>
          </a:stretch>
        </p:blipFill>
        <p:spPr>
          <a:xfrm>
            <a:off x="613294" y="2137075"/>
            <a:ext cx="6879024" cy="4257675"/>
          </a:xfrm>
          <a:prstGeom prst="rect">
            <a:avLst/>
          </a:prstGeom>
        </p:spPr>
      </p:pic>
      <p:sp>
        <p:nvSpPr>
          <p:cNvPr id="3" name="TextBox 2"/>
          <p:cNvSpPr txBox="1"/>
          <p:nvPr/>
        </p:nvSpPr>
        <p:spPr>
          <a:xfrm>
            <a:off x="454587" y="1086830"/>
            <a:ext cx="10518212" cy="95410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Launch Firefox, browse to:  </a:t>
            </a:r>
            <a:r>
              <a:rPr lang="en-US" sz="1400" dirty="0" smtClean="0">
                <a:solidFill>
                  <a:schemeClr val="bg2"/>
                </a:solidFill>
                <a:latin typeface="+mn-lt"/>
                <a:hlinkClick r:id="rId3"/>
              </a:rPr>
              <a:t>http://127.0.0.1:8080</a:t>
            </a:r>
            <a:endParaRPr lang="en-US" sz="1400" dirty="0" smtClean="0">
              <a:solidFill>
                <a:schemeClr val="bg2"/>
              </a:solidFill>
              <a:latin typeface="+mn-lt"/>
            </a:endParaRPr>
          </a:p>
          <a:p>
            <a:pPr>
              <a:spcBef>
                <a:spcPts val="0"/>
              </a:spcBef>
              <a:spcAft>
                <a:spcPts val="0"/>
              </a:spcAft>
              <a:buClr>
                <a:schemeClr val="bg1"/>
              </a:buClr>
            </a:pPr>
            <a:r>
              <a:rPr lang="en-US" sz="1400" dirty="0" smtClean="0">
                <a:solidFill>
                  <a:schemeClr val="bg2"/>
                </a:solidFill>
              </a:rPr>
              <a:t>From Terminal window, </a:t>
            </a:r>
            <a:r>
              <a:rPr lang="en-US" sz="1400" dirty="0" smtClean="0">
                <a:solidFill>
                  <a:schemeClr val="bg1">
                    <a:lumMod val="60000"/>
                    <a:lumOff val="40000"/>
                  </a:schemeClr>
                </a:solidFill>
              </a:rPr>
              <a:t>cat /</a:t>
            </a:r>
            <a:r>
              <a:rPr lang="en-US" sz="1400" dirty="0" err="1" smtClean="0">
                <a:solidFill>
                  <a:schemeClr val="bg1">
                    <a:lumMod val="60000"/>
                    <a:lumOff val="40000"/>
                  </a:schemeClr>
                </a:solidFill>
              </a:rPr>
              <a:t>var</a:t>
            </a:r>
            <a:r>
              <a:rPr lang="en-US" sz="1400" dirty="0" smtClean="0">
                <a:solidFill>
                  <a:schemeClr val="bg1">
                    <a:lumMod val="60000"/>
                    <a:lumOff val="40000"/>
                  </a:schemeClr>
                </a:solidFill>
              </a:rPr>
              <a:t>/lib/Jenkins/secrets/</a:t>
            </a:r>
            <a:r>
              <a:rPr lang="en-US" sz="1400" dirty="0" err="1" smtClean="0">
                <a:solidFill>
                  <a:schemeClr val="bg1">
                    <a:lumMod val="60000"/>
                    <a:lumOff val="40000"/>
                  </a:schemeClr>
                </a:solidFill>
              </a:rPr>
              <a:t>initialAdminPassword</a:t>
            </a:r>
            <a:endParaRPr lang="en-US" sz="1400" dirty="0" smtClean="0">
              <a:solidFill>
                <a:schemeClr val="bg1">
                  <a:lumMod val="60000"/>
                  <a:lumOff val="40000"/>
                </a:schemeClr>
              </a:solidFill>
            </a:endParaRPr>
          </a:p>
          <a:p>
            <a:pPr>
              <a:spcBef>
                <a:spcPts val="0"/>
              </a:spcBef>
              <a:spcAft>
                <a:spcPts val="0"/>
              </a:spcAft>
              <a:buClr>
                <a:schemeClr val="bg1"/>
              </a:buClr>
            </a:pPr>
            <a:r>
              <a:rPr lang="en-US" sz="1400" dirty="0" smtClean="0">
                <a:solidFill>
                  <a:schemeClr val="bg2"/>
                </a:solidFill>
              </a:rPr>
              <a:t>Highlight and copy password</a:t>
            </a:r>
          </a:p>
          <a:p>
            <a:pPr>
              <a:spcBef>
                <a:spcPts val="0"/>
              </a:spcBef>
              <a:spcAft>
                <a:spcPts val="0"/>
              </a:spcAft>
              <a:buClr>
                <a:schemeClr val="bg1"/>
              </a:buClr>
            </a:pPr>
            <a:r>
              <a:rPr lang="en-US" sz="1400" dirty="0" smtClean="0">
                <a:solidFill>
                  <a:schemeClr val="bg2"/>
                </a:solidFill>
                <a:latin typeface="+mn-lt"/>
              </a:rPr>
              <a:t>Paste into Firefox window</a:t>
            </a:r>
          </a:p>
        </p:txBody>
      </p:sp>
    </p:spTree>
    <p:extLst>
      <p:ext uri="{BB962C8B-B14F-4D97-AF65-F5344CB8AC3E}">
        <p14:creationId xmlns:p14="http://schemas.microsoft.com/office/powerpoint/2010/main" val="41729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Plugins</a:t>
            </a:r>
            <a:endParaRPr lang="en-US" dirty="0"/>
          </a:p>
        </p:txBody>
      </p:sp>
      <p:pic>
        <p:nvPicPr>
          <p:cNvPr id="4" name="Content Placeholder 3"/>
          <p:cNvPicPr>
            <a:picLocks noGrp="1" noChangeAspect="1"/>
          </p:cNvPicPr>
          <p:nvPr>
            <p:ph sz="quarter" idx="10"/>
          </p:nvPr>
        </p:nvPicPr>
        <p:blipFill>
          <a:blip r:embed="rId2"/>
          <a:stretch>
            <a:fillRect/>
          </a:stretch>
        </p:blipFill>
        <p:spPr>
          <a:xfrm>
            <a:off x="2267630" y="1703388"/>
            <a:ext cx="6799490" cy="4257675"/>
          </a:xfrm>
          <a:prstGeom prst="rect">
            <a:avLst/>
          </a:prstGeom>
        </p:spPr>
      </p:pic>
      <p:sp>
        <p:nvSpPr>
          <p:cNvPr id="3" name="TextBox 2"/>
          <p:cNvSpPr txBox="1"/>
          <p:nvPr/>
        </p:nvSpPr>
        <p:spPr>
          <a:xfrm>
            <a:off x="496389" y="982327"/>
            <a:ext cx="9676964"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Click install suggested Plugins</a:t>
            </a:r>
          </a:p>
        </p:txBody>
      </p:sp>
    </p:spTree>
    <p:extLst>
      <p:ext uri="{BB962C8B-B14F-4D97-AF65-F5344CB8AC3E}">
        <p14:creationId xmlns:p14="http://schemas.microsoft.com/office/powerpoint/2010/main" val="102996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Homework Assignment</a:t>
            </a:r>
            <a:endParaRPr lang="en-US" dirty="0"/>
          </a:p>
        </p:txBody>
      </p:sp>
      <p:sp>
        <p:nvSpPr>
          <p:cNvPr id="3" name="Content Placeholder 2"/>
          <p:cNvSpPr>
            <a:spLocks noGrp="1"/>
          </p:cNvSpPr>
          <p:nvPr>
            <p:ph sz="quarter" idx="10"/>
          </p:nvPr>
        </p:nvSpPr>
        <p:spPr>
          <a:xfrm>
            <a:off x="246999" y="1082126"/>
            <a:ext cx="10610849" cy="4256615"/>
          </a:xfrm>
        </p:spPr>
        <p:txBody>
          <a:bodyPr/>
          <a:lstStyle/>
          <a:p>
            <a:pPr marL="342900" lvl="0" indent="-342900">
              <a:buFont typeface="Arial" panose="020B0604020202020204" pitchFamily="34" charset="0"/>
              <a:buChar char="•"/>
            </a:pPr>
            <a:r>
              <a:rPr lang="en-US" sz="2000" dirty="0"/>
              <a:t>Download </a:t>
            </a:r>
            <a:r>
              <a:rPr lang="en-US" sz="2000" dirty="0" err="1"/>
              <a:t>VirutalBox</a:t>
            </a:r>
            <a:r>
              <a:rPr lang="en-US" sz="2000" dirty="0"/>
              <a:t> and Ubuntu 16.04 </a:t>
            </a:r>
            <a:r>
              <a:rPr lang="en-US" sz="2000" dirty="0" err="1"/>
              <a:t>verison</a:t>
            </a:r>
            <a:endParaRPr lang="en-US" sz="2000" dirty="0"/>
          </a:p>
          <a:p>
            <a:pPr marL="342900" indent="-342900">
              <a:buFont typeface="Arial" pitchFamily="34" charset="0"/>
              <a:buChar char="•"/>
            </a:pPr>
            <a:r>
              <a:rPr lang="en-US" sz="2000" dirty="0"/>
              <a:t>Install </a:t>
            </a:r>
            <a:r>
              <a:rPr lang="en-US" sz="2000" dirty="0" err="1"/>
              <a:t>VirtualBox</a:t>
            </a:r>
            <a:r>
              <a:rPr lang="en-US" sz="2000" dirty="0"/>
              <a:t> </a:t>
            </a:r>
            <a:r>
              <a:rPr lang="en-US" sz="2000" dirty="0" smtClean="0"/>
              <a:t>&amp; </a:t>
            </a:r>
            <a:r>
              <a:rPr lang="en-US" sz="2000" dirty="0" err="1" smtClean="0"/>
              <a:t>VirtualBox</a:t>
            </a:r>
            <a:r>
              <a:rPr lang="en-US" sz="2000" dirty="0" smtClean="0"/>
              <a:t> </a:t>
            </a:r>
            <a:r>
              <a:rPr lang="en-US" sz="2000" dirty="0"/>
              <a:t>Extension </a:t>
            </a:r>
            <a:r>
              <a:rPr lang="en-US" sz="2000" dirty="0" smtClean="0"/>
              <a:t>Pack</a:t>
            </a:r>
            <a:endParaRPr lang="en-US" sz="2000" dirty="0"/>
          </a:p>
          <a:p>
            <a:pPr marL="342900" lvl="0" indent="-342900">
              <a:buFont typeface="Arial" panose="020B0604020202020204" pitchFamily="34" charset="0"/>
              <a:buChar char="•"/>
            </a:pPr>
            <a:r>
              <a:rPr lang="en-US" sz="2000" dirty="0"/>
              <a:t>Create 2 Virtual Machines </a:t>
            </a:r>
          </a:p>
          <a:p>
            <a:pPr marL="740821" lvl="1" indent="-285750">
              <a:buFont typeface="Arial" panose="020B0604020202020204" pitchFamily="34" charset="0"/>
              <a:buChar char="•"/>
            </a:pPr>
            <a:r>
              <a:rPr lang="en-US" dirty="0"/>
              <a:t>Puppet Master (This will be the VM supporting Puppet and Jenkins Server)</a:t>
            </a:r>
          </a:p>
          <a:p>
            <a:pPr marL="1204360" lvl="2" indent="-285750">
              <a:buFont typeface="Arial" panose="020B0604020202020204" pitchFamily="34" charset="0"/>
              <a:buChar char="•"/>
            </a:pPr>
            <a:r>
              <a:rPr lang="en-US" sz="1400" dirty="0"/>
              <a:t>Configure </a:t>
            </a:r>
            <a:r>
              <a:rPr lang="en-US" sz="1400" dirty="0" err="1"/>
              <a:t>VirtualBox</a:t>
            </a:r>
            <a:r>
              <a:rPr lang="en-US" sz="1400" dirty="0"/>
              <a:t> </a:t>
            </a:r>
          </a:p>
          <a:p>
            <a:pPr lvl="3"/>
            <a:r>
              <a:rPr lang="en-US" sz="1400" dirty="0"/>
              <a:t>2GB RAM</a:t>
            </a:r>
          </a:p>
          <a:p>
            <a:pPr lvl="3"/>
            <a:r>
              <a:rPr lang="en-US" sz="1400" dirty="0"/>
              <a:t>1 vCPU</a:t>
            </a:r>
          </a:p>
          <a:p>
            <a:pPr lvl="3"/>
            <a:r>
              <a:rPr lang="en-US" sz="1400" dirty="0"/>
              <a:t>15GB HDD</a:t>
            </a:r>
          </a:p>
          <a:p>
            <a:pPr lvl="3"/>
            <a:r>
              <a:rPr lang="en-US" sz="1400" dirty="0"/>
              <a:t>Install Ubuntu 16.04</a:t>
            </a:r>
          </a:p>
          <a:p>
            <a:pPr marL="740821" lvl="1" indent="-285750">
              <a:buFont typeface="Arial" panose="020B0604020202020204" pitchFamily="34" charset="0"/>
              <a:buChar char="•"/>
            </a:pPr>
            <a:r>
              <a:rPr lang="en-US" dirty="0"/>
              <a:t>Puppet Client (This VM is where the container will be deployed)</a:t>
            </a:r>
          </a:p>
          <a:p>
            <a:pPr marL="1204360" lvl="2" indent="-285750">
              <a:buFont typeface="Arial" panose="020B0604020202020204" pitchFamily="34" charset="0"/>
              <a:buChar char="•"/>
            </a:pPr>
            <a:r>
              <a:rPr lang="en-US" sz="1400" dirty="0"/>
              <a:t>Configure </a:t>
            </a:r>
            <a:r>
              <a:rPr lang="en-US" sz="1400" dirty="0" err="1"/>
              <a:t>VirtualBox</a:t>
            </a:r>
            <a:r>
              <a:rPr lang="en-US" sz="1400" dirty="0"/>
              <a:t> </a:t>
            </a:r>
          </a:p>
          <a:p>
            <a:pPr lvl="3"/>
            <a:r>
              <a:rPr lang="en-US" sz="1400" dirty="0"/>
              <a:t>2GB RAM</a:t>
            </a:r>
          </a:p>
          <a:p>
            <a:pPr lvl="3"/>
            <a:r>
              <a:rPr lang="en-US" sz="1400" dirty="0"/>
              <a:t>1 vCPU</a:t>
            </a:r>
          </a:p>
          <a:p>
            <a:pPr lvl="3"/>
            <a:r>
              <a:rPr lang="en-US" sz="1400" dirty="0"/>
              <a:t>15GB HDD</a:t>
            </a:r>
          </a:p>
          <a:p>
            <a:pPr lvl="3"/>
            <a:r>
              <a:rPr lang="en-US" sz="1400" dirty="0"/>
              <a:t>Install Ubuntu 16.04</a:t>
            </a:r>
          </a:p>
          <a:p>
            <a:pPr marL="797971" lvl="1" indent="-342900">
              <a:buFont typeface="Arial" panose="020B0604020202020204" pitchFamily="34" charset="0"/>
              <a:buChar char="•"/>
            </a:pPr>
            <a:endParaRPr lang="en-US" dirty="0" smtClean="0"/>
          </a:p>
          <a:p>
            <a:pPr marL="797971" lvl="1" indent="-342900">
              <a:buFont typeface="Arial" panose="020B0604020202020204" pitchFamily="34" charset="0"/>
              <a:buChar char="•"/>
            </a:pPr>
            <a:endParaRPr lang="en-US" dirty="0"/>
          </a:p>
        </p:txBody>
      </p:sp>
      <p:sp>
        <p:nvSpPr>
          <p:cNvPr id="4" name="Rounded Rectangular Callout 3"/>
          <p:cNvSpPr/>
          <p:nvPr/>
        </p:nvSpPr>
        <p:spPr>
          <a:xfrm>
            <a:off x="8686800" y="3825326"/>
            <a:ext cx="2672443" cy="1965874"/>
          </a:xfrm>
          <a:prstGeom prst="wedgeRoundRect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Challenges?</a:t>
            </a:r>
          </a:p>
        </p:txBody>
      </p:sp>
      <p:sp>
        <p:nvSpPr>
          <p:cNvPr id="5" name="Rounded Rectangular Callout 4"/>
          <p:cNvSpPr/>
          <p:nvPr/>
        </p:nvSpPr>
        <p:spPr>
          <a:xfrm>
            <a:off x="8730343" y="1234526"/>
            <a:ext cx="2672443" cy="1965874"/>
          </a:xfrm>
          <a:prstGeom prst="wedgeRoundRect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Thoughts? </a:t>
            </a:r>
          </a:p>
        </p:txBody>
      </p:sp>
    </p:spTree>
    <p:extLst>
      <p:ext uri="{BB962C8B-B14F-4D97-AF65-F5344CB8AC3E}">
        <p14:creationId xmlns:p14="http://schemas.microsoft.com/office/powerpoint/2010/main" val="21322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First Admin User &amp; Password</a:t>
            </a:r>
            <a:endParaRPr lang="en-US" dirty="0"/>
          </a:p>
        </p:txBody>
      </p:sp>
      <p:pic>
        <p:nvPicPr>
          <p:cNvPr id="6" name="Content Placeholder 5"/>
          <p:cNvPicPr>
            <a:picLocks noGrp="1" noChangeAspect="1"/>
          </p:cNvPicPr>
          <p:nvPr>
            <p:ph sz="quarter" idx="10"/>
          </p:nvPr>
        </p:nvPicPr>
        <p:blipFill>
          <a:blip r:embed="rId2"/>
          <a:stretch>
            <a:fillRect/>
          </a:stretch>
        </p:blipFill>
        <p:spPr>
          <a:xfrm>
            <a:off x="2072689" y="1703388"/>
            <a:ext cx="7189372" cy="4257675"/>
          </a:xfrm>
          <a:prstGeom prst="rect">
            <a:avLst/>
          </a:prstGeom>
        </p:spPr>
      </p:pic>
      <p:sp>
        <p:nvSpPr>
          <p:cNvPr id="3" name="TextBox 2"/>
          <p:cNvSpPr txBox="1"/>
          <p:nvPr/>
        </p:nvSpPr>
        <p:spPr>
          <a:xfrm>
            <a:off x="308284" y="966651"/>
            <a:ext cx="9478409" cy="861774"/>
          </a:xfrm>
          <a:prstGeom prst="rect">
            <a:avLst/>
          </a:prstGeom>
          <a:noFill/>
        </p:spPr>
        <p:txBody>
          <a:bodyPr wrap="square" rtlCol="0">
            <a:spAutoFit/>
          </a:bodyPr>
          <a:lstStyle/>
          <a:p>
            <a:pPr lvl="1"/>
            <a:r>
              <a:rPr lang="en-US" dirty="0">
                <a:solidFill>
                  <a:schemeClr val="bg2"/>
                </a:solidFill>
              </a:rPr>
              <a:t>ID</a:t>
            </a:r>
            <a:r>
              <a:rPr lang="en-US" dirty="0">
                <a:solidFill>
                  <a:schemeClr val="bg1">
                    <a:lumMod val="60000"/>
                    <a:lumOff val="40000"/>
                  </a:schemeClr>
                </a:solidFill>
              </a:rPr>
              <a:t>: admin</a:t>
            </a:r>
          </a:p>
          <a:p>
            <a:pPr lvl="1"/>
            <a:r>
              <a:rPr lang="en-US" dirty="0">
                <a:solidFill>
                  <a:schemeClr val="bg2"/>
                </a:solidFill>
              </a:rPr>
              <a:t>PWD: </a:t>
            </a:r>
            <a:r>
              <a:rPr lang="en-US" dirty="0">
                <a:solidFill>
                  <a:schemeClr val="bg1">
                    <a:lumMod val="60000"/>
                    <a:lumOff val="40000"/>
                  </a:schemeClr>
                </a:solidFill>
              </a:rPr>
              <a:t>M3tr0Lab</a:t>
            </a:r>
          </a:p>
          <a:p>
            <a:pPr>
              <a:spcBef>
                <a:spcPts val="0"/>
              </a:spcBef>
              <a:spcAft>
                <a:spcPts val="0"/>
              </a:spcAft>
              <a:buClr>
                <a:schemeClr val="bg1"/>
              </a:buClr>
            </a:pPr>
            <a:endParaRPr lang="en-US" sz="1400" dirty="0" err="1" smtClean="0">
              <a:solidFill>
                <a:schemeClr val="bg2"/>
              </a:solidFill>
              <a:latin typeface="+mn-lt"/>
            </a:endParaRPr>
          </a:p>
        </p:txBody>
      </p:sp>
    </p:spTree>
    <p:extLst>
      <p:ext uri="{BB962C8B-B14F-4D97-AF65-F5344CB8AC3E}">
        <p14:creationId xmlns:p14="http://schemas.microsoft.com/office/powerpoint/2010/main" val="359575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Installed</a:t>
            </a:r>
            <a:endParaRPr lang="en-US" dirty="0"/>
          </a:p>
        </p:txBody>
      </p:sp>
      <p:pic>
        <p:nvPicPr>
          <p:cNvPr id="4" name="Content Placeholder 3"/>
          <p:cNvPicPr>
            <a:picLocks noGrp="1" noChangeAspect="1"/>
          </p:cNvPicPr>
          <p:nvPr>
            <p:ph sz="quarter" idx="10"/>
          </p:nvPr>
        </p:nvPicPr>
        <p:blipFill>
          <a:blip r:embed="rId2"/>
          <a:stretch>
            <a:fillRect/>
          </a:stretch>
        </p:blipFill>
        <p:spPr>
          <a:xfrm>
            <a:off x="2091375" y="1703388"/>
            <a:ext cx="7152000" cy="4257675"/>
          </a:xfrm>
          <a:prstGeom prst="rect">
            <a:avLst/>
          </a:prstGeom>
        </p:spPr>
      </p:pic>
      <p:sp>
        <p:nvSpPr>
          <p:cNvPr id="3" name="TextBox 2"/>
          <p:cNvSpPr txBox="1"/>
          <p:nvPr/>
        </p:nvSpPr>
        <p:spPr>
          <a:xfrm>
            <a:off x="459813" y="1013678"/>
            <a:ext cx="7921316"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Click Start using Jenkins</a:t>
            </a:r>
          </a:p>
        </p:txBody>
      </p:sp>
    </p:spTree>
    <p:extLst>
      <p:ext uri="{BB962C8B-B14F-4D97-AF65-F5344CB8AC3E}">
        <p14:creationId xmlns:p14="http://schemas.microsoft.com/office/powerpoint/2010/main" val="345124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sz="quarter" idx="10"/>
          </p:nvPr>
        </p:nvPicPr>
        <p:blipFill>
          <a:blip r:embed="rId2"/>
          <a:stretch>
            <a:fillRect/>
          </a:stretch>
        </p:blipFill>
        <p:spPr>
          <a:xfrm>
            <a:off x="2097050" y="1703388"/>
            <a:ext cx="7140649" cy="4257675"/>
          </a:xfrm>
          <a:prstGeom prst="rect">
            <a:avLst/>
          </a:prstGeom>
        </p:spPr>
      </p:pic>
    </p:spTree>
    <p:extLst>
      <p:ext uri="{BB962C8B-B14F-4D97-AF65-F5344CB8AC3E}">
        <p14:creationId xmlns:p14="http://schemas.microsoft.com/office/powerpoint/2010/main" val="408350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857250" indent="-857250">
              <a:buFont typeface="Arial" panose="020B0604020202020204" pitchFamily="34" charset="0"/>
              <a:buChar char="•"/>
            </a:pPr>
            <a:r>
              <a:rPr lang="en-US" dirty="0" smtClean="0"/>
              <a:t>Session Summary</a:t>
            </a:r>
            <a:endParaRPr lang="en-US" dirty="0"/>
          </a:p>
        </p:txBody>
      </p:sp>
      <p:sp>
        <p:nvSpPr>
          <p:cNvPr id="5" name="Content Placeholder 4"/>
          <p:cNvSpPr>
            <a:spLocks noGrp="1"/>
          </p:cNvSpPr>
          <p:nvPr>
            <p:ph sz="quarter" idx="10"/>
          </p:nvPr>
        </p:nvSpPr>
        <p:spPr/>
        <p:txBody>
          <a:bodyPr/>
          <a:lstStyle/>
          <a:p>
            <a:pPr marL="342900" indent="-342900">
              <a:buFont typeface="Arial" panose="020B0604020202020204" pitchFamily="34" charset="0"/>
              <a:buChar char="•"/>
            </a:pPr>
            <a:r>
              <a:rPr lang="en-US" dirty="0" smtClean="0"/>
              <a:t>Configured Network for VMs</a:t>
            </a:r>
          </a:p>
          <a:p>
            <a:pPr marL="342900" indent="-342900">
              <a:buFont typeface="Arial" panose="020B0604020202020204" pitchFamily="34" charset="0"/>
              <a:buChar char="•"/>
            </a:pPr>
            <a:r>
              <a:rPr lang="en-US" dirty="0" smtClean="0"/>
              <a:t>Created a </a:t>
            </a:r>
            <a:r>
              <a:rPr lang="en-US" dirty="0" err="1" smtClean="0"/>
              <a:t>Github</a:t>
            </a:r>
            <a:r>
              <a:rPr lang="en-US" dirty="0" smtClean="0"/>
              <a:t> account and tested access from VM</a:t>
            </a:r>
          </a:p>
          <a:p>
            <a:pPr marL="342900" indent="-342900">
              <a:buFont typeface="Arial" panose="020B0604020202020204" pitchFamily="34" charset="0"/>
              <a:buChar char="•"/>
            </a:pPr>
            <a:r>
              <a:rPr lang="en-US" dirty="0" smtClean="0"/>
              <a:t>Installed Puppet</a:t>
            </a:r>
          </a:p>
          <a:p>
            <a:pPr marL="797971" lvl="1" indent="-342900">
              <a:buFont typeface="Arial" panose="020B0604020202020204" pitchFamily="34" charset="0"/>
              <a:buChar char="•"/>
            </a:pPr>
            <a:r>
              <a:rPr lang="en-US" dirty="0" smtClean="0"/>
              <a:t>Master</a:t>
            </a:r>
          </a:p>
          <a:p>
            <a:pPr marL="797971" lvl="1" indent="-342900">
              <a:buFont typeface="Arial" panose="020B0604020202020204" pitchFamily="34" charset="0"/>
              <a:buChar char="•"/>
            </a:pPr>
            <a:r>
              <a:rPr lang="en-US" dirty="0" smtClean="0"/>
              <a:t>Client</a:t>
            </a:r>
          </a:p>
          <a:p>
            <a:pPr marL="342900" indent="-342900">
              <a:buFont typeface="Arial" panose="020B0604020202020204" pitchFamily="34" charset="0"/>
              <a:buChar char="•"/>
            </a:pPr>
            <a:r>
              <a:rPr lang="en-US" dirty="0" smtClean="0"/>
              <a:t>Installed Jenkins</a:t>
            </a:r>
          </a:p>
        </p:txBody>
      </p:sp>
    </p:spTree>
    <p:extLst>
      <p:ext uri="{BB962C8B-B14F-4D97-AF65-F5344CB8AC3E}">
        <p14:creationId xmlns:p14="http://schemas.microsoft.com/office/powerpoint/2010/main" val="3579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419295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4729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is Key in DevOps Culture</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2400" dirty="0" smtClean="0"/>
              <a:t>DevOps requires communication and collaboration</a:t>
            </a:r>
          </a:p>
          <a:p>
            <a:pPr marL="342900" indent="-342900">
              <a:buFont typeface="Arial" panose="020B0604020202020204" pitchFamily="34" charset="0"/>
              <a:buChar char="•"/>
            </a:pPr>
            <a:r>
              <a:rPr lang="en-US" sz="2400" dirty="0" smtClean="0"/>
              <a:t>DevOps values these skills as much as technical skill set</a:t>
            </a:r>
          </a:p>
          <a:p>
            <a:pPr marL="342900" indent="-342900">
              <a:buFont typeface="Arial" panose="020B0604020202020204" pitchFamily="34" charset="0"/>
              <a:buChar char="•"/>
            </a:pPr>
            <a:r>
              <a:rPr lang="en-US" sz="2400" dirty="0" smtClean="0"/>
              <a:t>DevOps requires the breakdown of traditional silos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How are companies achieving this? </a:t>
            </a:r>
          </a:p>
          <a:p>
            <a:pPr marL="797971" lvl="1" indent="-342900">
              <a:buFont typeface="Arial" panose="020B0604020202020204" pitchFamily="34" charset="0"/>
              <a:buChar char="•"/>
            </a:pPr>
            <a:r>
              <a:rPr lang="en-US" sz="2000" dirty="0" smtClean="0"/>
              <a:t>Scrum</a:t>
            </a:r>
          </a:p>
          <a:p>
            <a:pPr marL="797971" lvl="1" indent="-342900">
              <a:buFont typeface="Arial" panose="020B0604020202020204" pitchFamily="34" charset="0"/>
              <a:buChar char="•"/>
            </a:pPr>
            <a:r>
              <a:rPr lang="en-US" sz="2000" dirty="0" smtClean="0"/>
              <a:t>Slack</a:t>
            </a:r>
          </a:p>
          <a:p>
            <a:pPr marL="797971" lvl="1" indent="-342900">
              <a:buFont typeface="Arial" panose="020B0604020202020204" pitchFamily="34" charset="0"/>
              <a:buChar char="•"/>
            </a:pPr>
            <a:r>
              <a:rPr lang="en-US" sz="2000" dirty="0" smtClean="0"/>
              <a:t>Trello</a:t>
            </a:r>
          </a:p>
          <a:p>
            <a:pPr marL="797971" lvl="1" indent="-342900">
              <a:buFont typeface="Arial" panose="020B0604020202020204" pitchFamily="34" charset="0"/>
              <a:buChar char="•"/>
            </a:pPr>
            <a:r>
              <a:rPr lang="en-US" sz="2000" dirty="0" err="1" smtClean="0"/>
              <a:t>Github</a:t>
            </a:r>
            <a:endParaRPr lang="en-US" sz="2000" dirty="0"/>
          </a:p>
        </p:txBody>
      </p:sp>
      <p:pic>
        <p:nvPicPr>
          <p:cNvPr id="5" name="Picture 4"/>
          <p:cNvPicPr>
            <a:picLocks noChangeAspect="1"/>
          </p:cNvPicPr>
          <p:nvPr/>
        </p:nvPicPr>
        <p:blipFill>
          <a:blip r:embed="rId3"/>
          <a:stretch>
            <a:fillRect/>
          </a:stretch>
        </p:blipFill>
        <p:spPr>
          <a:xfrm>
            <a:off x="5880101" y="5372361"/>
            <a:ext cx="3514724" cy="1004207"/>
          </a:xfrm>
          <a:prstGeom prst="rect">
            <a:avLst/>
          </a:prstGeom>
        </p:spPr>
      </p:pic>
      <p:pic>
        <p:nvPicPr>
          <p:cNvPr id="1026" name="Picture 2" descr="GitHub&#10;&#10;If you want to share schedules or chat with team members, then you're going to look at one of the other tools in this article. If you want to share digital work products (like code or UI mockups), there's a reasonable chance that you'll use Git or its publicly available hosted version, GitHub. This hosted version of an open source repository is home to thousands of open source projects and freelance designer resumes. It's also the most widely known way for dev teams to share code.&#10;&#10;GitHub isn't the only code repository. There are a couple of other options, like Atlassian Bitbucket, that are well known and widely used. But GitHub is the 800-pound gorilla of repositories. It is free for those who don't mind sharing their work with the entire world. If you want to have private repositories with managed permissions, you'll need a paid subscription. For a higher-level subscription, you can bring the functionality of GitHub inside your corporate firewalls, with all the security that implies. &#10;&#10;(Image: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825" y="2279650"/>
            <a:ext cx="2219445" cy="184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0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for </a:t>
            </a:r>
            <a:r>
              <a:rPr lang="en-US" dirty="0" err="1" smtClean="0"/>
              <a:t>MetroLabs</a:t>
            </a:r>
            <a:r>
              <a:rPr lang="en-US" dirty="0" smtClean="0"/>
              <a:t> </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3200" dirty="0" smtClean="0"/>
              <a:t>Are you signed up yet? </a:t>
            </a:r>
          </a:p>
          <a:p>
            <a:pPr marL="797971" lvl="1" indent="-342900">
              <a:buFont typeface="Arial" panose="020B0604020202020204" pitchFamily="34" charset="0"/>
              <a:buChar char="•"/>
            </a:pPr>
            <a:r>
              <a:rPr lang="en-US" sz="2933" dirty="0" smtClean="0"/>
              <a:t>nynjentpresales.slack.com</a:t>
            </a:r>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r>
              <a:rPr lang="en-US" sz="3200" dirty="0" smtClean="0"/>
              <a:t>Exploration</a:t>
            </a:r>
            <a:endParaRPr lang="en-US" sz="3200" dirty="0"/>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endParaRPr lang="en-US" sz="3200" dirty="0"/>
          </a:p>
        </p:txBody>
      </p:sp>
    </p:spTree>
    <p:extLst>
      <p:ext uri="{BB962C8B-B14F-4D97-AF65-F5344CB8AC3E}">
        <p14:creationId xmlns:p14="http://schemas.microsoft.com/office/powerpoint/2010/main" val="38389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&amp; </a:t>
            </a:r>
            <a:r>
              <a:rPr lang="en-US" dirty="0" err="1" smtClean="0"/>
              <a:t>Github</a:t>
            </a:r>
            <a:endParaRPr lang="en-US" dirty="0"/>
          </a:p>
        </p:txBody>
      </p:sp>
    </p:spTree>
    <p:extLst>
      <p:ext uri="{BB962C8B-B14F-4D97-AF65-F5344CB8AC3E}">
        <p14:creationId xmlns:p14="http://schemas.microsoft.com/office/powerpoint/2010/main" val="384455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0.xml><?xml version="1.0" encoding="utf-8"?>
<a:theme xmlns:a="http://schemas.openxmlformats.org/drawingml/2006/main" name="9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1.xml><?xml version="1.0" encoding="utf-8"?>
<a:theme xmlns:a="http://schemas.openxmlformats.org/drawingml/2006/main" name="10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2.xml><?xml version="1.0" encoding="utf-8"?>
<a:theme xmlns:a="http://schemas.openxmlformats.org/drawingml/2006/main" name="1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 preso 1" id="{263D92D9-CD53-48D5-BF86-E0ECE1D75076}" vid="{D459438F-68B1-424A-884D-F51D001C9F82}"/>
    </a:ext>
  </a:extLst>
</a:theme>
</file>

<file path=ppt/theme/theme13.xml><?xml version="1.0" encoding="utf-8"?>
<a:theme xmlns:a="http://schemas.openxmlformats.org/drawingml/2006/main" name="1_DellEMC_Forum_template_v5">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7517--DellEMC-Forum-3000" id="{50795600-84D0-9842-A0E3-1702633E2F4F}" vid="{A831F39C-DDE7-8645-9726-F514B0DAA4A5}"/>
    </a:ext>
  </a:extLst>
</a:theme>
</file>

<file path=ppt/theme/theme14.xml><?xml version="1.0" encoding="utf-8"?>
<a:theme xmlns:a="http://schemas.openxmlformats.org/drawingml/2006/main" name="1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5.xml><?xml version="1.0" encoding="utf-8"?>
<a:theme xmlns:a="http://schemas.openxmlformats.org/drawingml/2006/main" name="1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6.xml><?xml version="1.0" encoding="utf-8"?>
<a:theme xmlns:a="http://schemas.openxmlformats.org/drawingml/2006/main" name="1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7.xml><?xml version="1.0" encoding="utf-8"?>
<a:theme xmlns:a="http://schemas.openxmlformats.org/drawingml/2006/main" name="1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4.xml><?xml version="1.0" encoding="utf-8"?>
<a:theme xmlns:a="http://schemas.openxmlformats.org/drawingml/2006/main" name="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5.xml><?xml version="1.0" encoding="utf-8"?>
<a:theme xmlns:a="http://schemas.openxmlformats.org/drawingml/2006/main" name="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6.xml><?xml version="1.0" encoding="utf-8"?>
<a:theme xmlns:a="http://schemas.openxmlformats.org/drawingml/2006/main" name="5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7.xml><?xml version="1.0" encoding="utf-8"?>
<a:theme xmlns:a="http://schemas.openxmlformats.org/drawingml/2006/main" name="6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8.xml><?xml version="1.0" encoding="utf-8"?>
<a:theme xmlns:a="http://schemas.openxmlformats.org/drawingml/2006/main" name="7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9.xml><?xml version="1.0" encoding="utf-8"?>
<a:theme xmlns:a="http://schemas.openxmlformats.org/drawingml/2006/main" name="8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docProps/app.xml><?xml version="1.0" encoding="utf-8"?>
<Properties xmlns="http://schemas.openxmlformats.org/officeDocument/2006/extended-properties" xmlns:vt="http://schemas.openxmlformats.org/officeDocument/2006/docPropsVTypes">
  <TotalTime>49676</TotalTime>
  <Words>1889</Words>
  <Application>Microsoft Office PowerPoint</Application>
  <PresentationFormat>Widescreen</PresentationFormat>
  <Paragraphs>334</Paragraphs>
  <Slides>65</Slides>
  <Notes>8</Notes>
  <HiddenSlides>0</HiddenSlides>
  <MMClips>0</MMClips>
  <ScaleCrop>false</ScaleCrop>
  <HeadingPairs>
    <vt:vector size="6" baseType="variant">
      <vt:variant>
        <vt:lpstr>Fonts Used</vt:lpstr>
      </vt:variant>
      <vt:variant>
        <vt:i4>10</vt:i4>
      </vt:variant>
      <vt:variant>
        <vt:lpstr>Theme</vt:lpstr>
      </vt:variant>
      <vt:variant>
        <vt:i4>17</vt:i4>
      </vt:variant>
      <vt:variant>
        <vt:lpstr>Slide Titles</vt:lpstr>
      </vt:variant>
      <vt:variant>
        <vt:i4>65</vt:i4>
      </vt:variant>
    </vt:vector>
  </HeadingPairs>
  <TitlesOfParts>
    <vt:vector size="92" baseType="lpstr">
      <vt:lpstr>Architects Daughter</vt:lpstr>
      <vt:lpstr>Arial</vt:lpstr>
      <vt:lpstr>Arial Black</vt:lpstr>
      <vt:lpstr>Avenir Book</vt:lpstr>
      <vt:lpstr>Calibri</vt:lpstr>
      <vt:lpstr>Courier New</vt:lpstr>
      <vt:lpstr>Museo For Dell 300</vt:lpstr>
      <vt:lpstr>Museo Sans For Dell</vt:lpstr>
      <vt:lpstr>Verdana</vt:lpstr>
      <vt:lpstr>Wingdings</vt:lpstr>
      <vt:lpstr>DellEMC_external</vt:lpstr>
      <vt:lpstr>1_DellEMC_external</vt:lpstr>
      <vt:lpstr>2_DellEMC_external</vt:lpstr>
      <vt:lpstr>3_DellEMC_external</vt:lpstr>
      <vt:lpstr>4_DellEMC_external</vt:lpstr>
      <vt:lpstr>5_DellEMC_external</vt:lpstr>
      <vt:lpstr>6_DellEMC_external</vt:lpstr>
      <vt:lpstr>7_DellEMC_external</vt:lpstr>
      <vt:lpstr>8_DellEMC_external</vt:lpstr>
      <vt:lpstr>9_DellEMC_external</vt:lpstr>
      <vt:lpstr>10_DellEMC_external</vt:lpstr>
      <vt:lpstr>1_2016_DellEMC_ppt_template</vt:lpstr>
      <vt:lpstr>1_DellEMC_Forum_template_v5</vt:lpstr>
      <vt:lpstr>11_DellEMC_external</vt:lpstr>
      <vt:lpstr>12_DellEMC_external</vt:lpstr>
      <vt:lpstr>13_DellEMC_external</vt:lpstr>
      <vt:lpstr>14_DellEMC_external</vt:lpstr>
      <vt:lpstr>PowerPoint Presentation</vt:lpstr>
      <vt:lpstr>Goal</vt:lpstr>
      <vt:lpstr>PowerPoint Presentation</vt:lpstr>
      <vt:lpstr>PowerPoint Presentation</vt:lpstr>
      <vt:lpstr>Review of First Session (9/29/2017)</vt:lpstr>
      <vt:lpstr>First Homework Assignment</vt:lpstr>
      <vt:lpstr>Communication is Key in DevOps Culture</vt:lpstr>
      <vt:lpstr>Slack for MetroLabs </vt:lpstr>
      <vt:lpstr>Git &amp; Github</vt:lpstr>
      <vt:lpstr>Git and Github</vt:lpstr>
      <vt:lpstr>Version Control</vt:lpstr>
      <vt:lpstr>Puppet</vt:lpstr>
      <vt:lpstr>What is Puppet</vt:lpstr>
      <vt:lpstr>Why use automation tools?</vt:lpstr>
      <vt:lpstr>Jenkins</vt:lpstr>
      <vt:lpstr>What is Jenkins?</vt:lpstr>
      <vt:lpstr>Plugins &amp; Companies that partner with Jenkins</vt:lpstr>
      <vt:lpstr>PowerPoint Presentation</vt:lpstr>
      <vt:lpstr>Environment</vt:lpstr>
      <vt:lpstr>Environment</vt:lpstr>
      <vt:lpstr>Tools</vt:lpstr>
      <vt:lpstr>VM Network Environment</vt:lpstr>
      <vt:lpstr>Create Host Only Network</vt:lpstr>
      <vt:lpstr>Add Host-Only Network</vt:lpstr>
      <vt:lpstr>Attach Host Only Network to VM</vt:lpstr>
      <vt:lpstr>Attach Host Only Network to VM</vt:lpstr>
      <vt:lpstr>Assign Static IP Address</vt:lpstr>
      <vt:lpstr>Assign Static IP Address</vt:lpstr>
      <vt:lpstr>Assign Static IP Address</vt:lpstr>
      <vt:lpstr>Assign Static IP Address</vt:lpstr>
      <vt:lpstr>Assign Static IP Address</vt:lpstr>
      <vt:lpstr>Assign Static IP Address</vt:lpstr>
      <vt:lpstr>Assign Static IP Address</vt:lpstr>
      <vt:lpstr>Assign Static IP Address</vt:lpstr>
      <vt:lpstr>Assign Static IP Address</vt:lpstr>
      <vt:lpstr>Repeat this process for the 2nd VM</vt:lpstr>
      <vt:lpstr>Creating a Github Account</vt:lpstr>
      <vt:lpstr>Create a GitHub Account</vt:lpstr>
      <vt:lpstr>Login Into Github</vt:lpstr>
      <vt:lpstr>Create a New Repository</vt:lpstr>
      <vt:lpstr>Creating a New Repository</vt:lpstr>
      <vt:lpstr>Remote Repository Created</vt:lpstr>
      <vt:lpstr>Testing Git and Github</vt:lpstr>
      <vt:lpstr>Testing Git and Github</vt:lpstr>
      <vt:lpstr>Testing Git and Github</vt:lpstr>
      <vt:lpstr>Prepare Local Git Repository to Push to Remote</vt:lpstr>
      <vt:lpstr>Prepare Local Git Repository to Push to Remote</vt:lpstr>
      <vt:lpstr>Installing Puppet</vt:lpstr>
      <vt:lpstr>Installing Puppet</vt:lpstr>
      <vt:lpstr>Puppet</vt:lpstr>
      <vt:lpstr>Installing Puppet</vt:lpstr>
      <vt:lpstr>Puppet Post Installation Steps on Puppet Master</vt:lpstr>
      <vt:lpstr>Modifying Puppet.conf file to Add Host Names on Puppet Client</vt:lpstr>
      <vt:lpstr>Adding Hostnames to Host File on both Puppet Master &amp; Client </vt:lpstr>
      <vt:lpstr>Creating CA Certificate – To be Ran on Puppet Master Server </vt:lpstr>
      <vt:lpstr>Installing Jenkins</vt:lpstr>
      <vt:lpstr>Installing Jenkins Server on Puppet Master Server</vt:lpstr>
      <vt:lpstr>First Login to Jenkins</vt:lpstr>
      <vt:lpstr>Jenkins Plugins</vt:lpstr>
      <vt:lpstr>Create First Admin User &amp; Password</vt:lpstr>
      <vt:lpstr>Jenkins Installed</vt:lpstr>
      <vt:lpstr>PowerPoint Presentation</vt:lpstr>
      <vt:lpstr>Session Summary</vt:lpstr>
      <vt:lpstr>Questions?</vt:lpstr>
      <vt:lpstr>Thank You</vt:lpstr>
    </vt:vector>
  </TitlesOfParts>
  <Company>EMC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Gunther, John</dc:creator>
  <cp:lastModifiedBy>Kobilinski, Kevin</cp:lastModifiedBy>
  <cp:revision>234</cp:revision>
  <cp:lastPrinted>2017-09-28T21:26:37Z</cp:lastPrinted>
  <dcterms:created xsi:type="dcterms:W3CDTF">2017-08-14T19:58:38Z</dcterms:created>
  <dcterms:modified xsi:type="dcterms:W3CDTF">2017-10-27T13:16:16Z</dcterms:modified>
</cp:coreProperties>
</file>